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8"/>
  </p:notesMasterIdLst>
  <p:handoutMasterIdLst>
    <p:handoutMasterId r:id="rId19"/>
  </p:handoutMasterIdLst>
  <p:sldIdLst>
    <p:sldId id="276" r:id="rId2"/>
    <p:sldId id="261" r:id="rId3"/>
    <p:sldId id="278" r:id="rId4"/>
    <p:sldId id="290" r:id="rId5"/>
    <p:sldId id="289" r:id="rId6"/>
    <p:sldId id="282" r:id="rId7"/>
    <p:sldId id="291" r:id="rId8"/>
    <p:sldId id="283" r:id="rId9"/>
    <p:sldId id="288" r:id="rId10"/>
    <p:sldId id="281" r:id="rId11"/>
    <p:sldId id="293" r:id="rId12"/>
    <p:sldId id="284" r:id="rId13"/>
    <p:sldId id="287" r:id="rId14"/>
    <p:sldId id="285" r:id="rId15"/>
    <p:sldId id="277" r:id="rId16"/>
    <p:sldId id="274" r:id="rId17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50000"/>
      </a:spcBef>
      <a:spcAft>
        <a:spcPct val="0"/>
      </a:spcAft>
      <a:defRPr sz="1600" kern="1200">
        <a:solidFill>
          <a:srgbClr val="2D309F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1600" kern="1200">
        <a:solidFill>
          <a:srgbClr val="2D309F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1600" kern="1200">
        <a:solidFill>
          <a:srgbClr val="2D309F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1600" kern="1200">
        <a:solidFill>
          <a:srgbClr val="2D309F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1600" kern="1200">
        <a:solidFill>
          <a:srgbClr val="2D309F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rgbClr val="2D309F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rgbClr val="2D309F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rgbClr val="2D309F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rgbClr val="2D309F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66"/>
    <a:srgbClr val="006666"/>
    <a:srgbClr val="0066CC"/>
    <a:srgbClr val="66FFFF"/>
    <a:srgbClr val="000000"/>
    <a:srgbClr val="FFFF00"/>
    <a:srgbClr val="CCFF33"/>
    <a:srgbClr val="FCFDCB"/>
    <a:srgbClr val="E1E1FF"/>
    <a:srgbClr val="FDFF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734" autoAdjust="0"/>
    <p:restoredTop sz="94572" autoAdjust="0"/>
  </p:normalViewPr>
  <p:slideViewPr>
    <p:cSldViewPr>
      <p:cViewPr varScale="1">
        <p:scale>
          <a:sx n="84" d="100"/>
          <a:sy n="84" d="100"/>
        </p:scale>
        <p:origin x="-1224" y="-62"/>
      </p:cViewPr>
      <p:guideLst>
        <p:guide orient="horz" pos="2160"/>
        <p:guide pos="288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70" y="-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341" cy="49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408" tIns="47204" rIns="94408" bIns="47204" numCol="1" anchor="t" anchorCtr="0" compatLnSpc="1">
            <a:prstTxWarp prst="textNoShape">
              <a:avLst/>
            </a:prstTxWarp>
          </a:bodyPr>
          <a:lstStyle>
            <a:lvl1pPr defTabSz="944563" eaLnBrk="0" hangingPunct="0">
              <a:spcBef>
                <a:spcPct val="0"/>
              </a:spcBef>
              <a:defRPr sz="1300">
                <a:solidFill>
                  <a:schemeClr val="tx1"/>
                </a:solidFill>
              </a:defRPr>
            </a:lvl1pPr>
          </a:lstStyle>
          <a:p>
            <a:endParaRPr lang="de-DE" altLang="pt-PT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334" y="0"/>
            <a:ext cx="2946341" cy="49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408" tIns="47204" rIns="94408" bIns="47204" numCol="1" anchor="t" anchorCtr="0" compatLnSpc="1">
            <a:prstTxWarp prst="textNoShape">
              <a:avLst/>
            </a:prstTxWarp>
          </a:bodyPr>
          <a:lstStyle>
            <a:lvl1pPr algn="r" defTabSz="944563" eaLnBrk="0" hangingPunct="0">
              <a:spcBef>
                <a:spcPct val="0"/>
              </a:spcBef>
              <a:defRPr sz="1300">
                <a:solidFill>
                  <a:schemeClr val="tx1"/>
                </a:solidFill>
              </a:defRPr>
            </a:lvl1pPr>
          </a:lstStyle>
          <a:p>
            <a:endParaRPr lang="de-DE" altLang="pt-PT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040"/>
            <a:ext cx="2946341" cy="49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408" tIns="47204" rIns="94408" bIns="47204" numCol="1" anchor="b" anchorCtr="0" compatLnSpc="1">
            <a:prstTxWarp prst="textNoShape">
              <a:avLst/>
            </a:prstTxWarp>
          </a:bodyPr>
          <a:lstStyle>
            <a:lvl1pPr defTabSz="944563" eaLnBrk="0" hangingPunct="0">
              <a:spcBef>
                <a:spcPct val="0"/>
              </a:spcBef>
              <a:defRPr sz="1300">
                <a:solidFill>
                  <a:schemeClr val="tx1"/>
                </a:solidFill>
              </a:defRPr>
            </a:lvl1pPr>
          </a:lstStyle>
          <a:p>
            <a:endParaRPr lang="de-DE" altLang="pt-PT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334" y="9431040"/>
            <a:ext cx="2946341" cy="49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408" tIns="47204" rIns="94408" bIns="47204" numCol="1" anchor="b" anchorCtr="0" compatLnSpc="1">
            <a:prstTxWarp prst="textNoShape">
              <a:avLst/>
            </a:prstTxWarp>
          </a:bodyPr>
          <a:lstStyle>
            <a:lvl1pPr algn="r" defTabSz="944563" eaLnBrk="0" hangingPunct="0">
              <a:spcBef>
                <a:spcPct val="0"/>
              </a:spcBef>
              <a:defRPr sz="1300">
                <a:solidFill>
                  <a:schemeClr val="tx1"/>
                </a:solidFill>
              </a:defRPr>
            </a:lvl1pPr>
          </a:lstStyle>
          <a:p>
            <a:fld id="{18509269-85EC-4065-990D-F44FF0C8CB69}" type="slidenum">
              <a:rPr lang="de-DE" altLang="pt-PT"/>
              <a:pPr/>
              <a:t>‹nº›</a:t>
            </a:fld>
            <a:endParaRPr lang="de-DE" altLang="pt-PT"/>
          </a:p>
        </p:txBody>
      </p:sp>
    </p:spTree>
    <p:extLst>
      <p:ext uri="{BB962C8B-B14F-4D97-AF65-F5344CB8AC3E}">
        <p14:creationId xmlns:p14="http://schemas.microsoft.com/office/powerpoint/2010/main" val="368964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9585" cy="46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8" tIns="45789" rIns="91578" bIns="45789" numCol="1" anchor="t" anchorCtr="0" compatLnSpc="1">
            <a:prstTxWarp prst="textNoShape">
              <a:avLst/>
            </a:prstTxWarp>
          </a:bodyPr>
          <a:lstStyle>
            <a:lvl1pPr defTabSz="915988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de-DE" altLang="pt-PT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0317" y="0"/>
            <a:ext cx="2919585" cy="46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8" tIns="45789" rIns="91578" bIns="45789" numCol="1" anchor="t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de-DE" altLang="pt-PT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25" y="776288"/>
            <a:ext cx="495935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2306" y="4731008"/>
            <a:ext cx="4992411" cy="441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8" tIns="45789" rIns="91578" bIns="45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pt-PT"/>
              <a:t>Klicken Sie, um die Formate des Vorlagentextes zu bearbeiten</a:t>
            </a:r>
          </a:p>
          <a:p>
            <a:pPr lvl="1"/>
            <a:r>
              <a:rPr lang="de-DE" altLang="pt-PT"/>
              <a:t>Zweite Ebene</a:t>
            </a:r>
          </a:p>
          <a:p>
            <a:pPr lvl="2"/>
            <a:r>
              <a:rPr lang="de-DE" altLang="pt-PT"/>
              <a:t>Dritte Ebene</a:t>
            </a:r>
          </a:p>
          <a:p>
            <a:pPr lvl="3"/>
            <a:r>
              <a:rPr lang="de-DE" altLang="pt-PT"/>
              <a:t>Vierte Ebene</a:t>
            </a:r>
          </a:p>
          <a:p>
            <a:pPr lvl="4"/>
            <a:r>
              <a:rPr lang="de-DE" altLang="pt-PT"/>
              <a:t>Fünfte Ebene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62014"/>
            <a:ext cx="2919585" cy="46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8" tIns="45789" rIns="91578" bIns="45789" numCol="1" anchor="b" anchorCtr="0" compatLnSpc="1">
            <a:prstTxWarp prst="textNoShape">
              <a:avLst/>
            </a:prstTxWarp>
          </a:bodyPr>
          <a:lstStyle>
            <a:lvl1pPr defTabSz="915988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de-DE" altLang="pt-PT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0317" y="9462014"/>
            <a:ext cx="2919585" cy="46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8" tIns="45789" rIns="91578" bIns="45789" numCol="1" anchor="b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fld id="{9A3C0ABD-FCFF-4039-BB24-B433EEC32733}" type="slidenum">
              <a:rPr lang="de-DE" altLang="pt-PT"/>
              <a:pPr/>
              <a:t>‹nº›</a:t>
            </a:fld>
            <a:endParaRPr lang="de-DE" altLang="pt-PT"/>
          </a:p>
        </p:txBody>
      </p:sp>
    </p:spTree>
    <p:extLst>
      <p:ext uri="{BB962C8B-B14F-4D97-AF65-F5344CB8AC3E}">
        <p14:creationId xmlns:p14="http://schemas.microsoft.com/office/powerpoint/2010/main" val="5130212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10" name="Marcador de Posição d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pt-PT"/>
              <a:t>NOVEMBRO 2014</a:t>
            </a:r>
            <a:endParaRPr lang="de-DE" altLang="pt-PT" dirty="0"/>
          </a:p>
        </p:txBody>
      </p:sp>
      <p:sp>
        <p:nvSpPr>
          <p:cNvPr id="11" name="Marcador de Posição do Rodapé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2" name="Marcador de Posição do Número do Diapositivo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37C32-74DC-43F6-8BBA-5B41F90C9538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12444137"/>
      </p:ext>
    </p:extLst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pt-PT" dirty="0"/>
              <a:t>NOVEMBRO 2014</a:t>
            </a:r>
          </a:p>
        </p:txBody>
      </p:sp>
    </p:spTree>
    <p:extLst>
      <p:ext uri="{BB962C8B-B14F-4D97-AF65-F5344CB8AC3E}">
        <p14:creationId xmlns:p14="http://schemas.microsoft.com/office/powerpoint/2010/main" val="1012570411"/>
      </p:ext>
    </p:extLst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pt-PT" dirty="0"/>
              <a:t>NOVEMBRO 2014</a:t>
            </a:r>
          </a:p>
        </p:txBody>
      </p:sp>
    </p:spTree>
    <p:extLst>
      <p:ext uri="{BB962C8B-B14F-4D97-AF65-F5344CB8AC3E}">
        <p14:creationId xmlns:p14="http://schemas.microsoft.com/office/powerpoint/2010/main" val="3485972404"/>
      </p:ext>
    </p:extLst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dirty="0"/>
              <a:t>Clique para editar os estilos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0" y="6524625"/>
            <a:ext cx="1259632" cy="333375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pt-PT" dirty="0"/>
              <a:t>NOVEMBRO 2014</a:t>
            </a:r>
          </a:p>
        </p:txBody>
      </p:sp>
    </p:spTree>
    <p:extLst>
      <p:ext uri="{BB962C8B-B14F-4D97-AF65-F5344CB8AC3E}">
        <p14:creationId xmlns:p14="http://schemas.microsoft.com/office/powerpoint/2010/main" val="3582989882"/>
      </p:ext>
    </p:extLst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pt-PT" dirty="0"/>
              <a:t>NOVEMBRO 2014</a:t>
            </a:r>
          </a:p>
        </p:txBody>
      </p:sp>
    </p:spTree>
    <p:extLst>
      <p:ext uri="{BB962C8B-B14F-4D97-AF65-F5344CB8AC3E}">
        <p14:creationId xmlns:p14="http://schemas.microsoft.com/office/powerpoint/2010/main" val="1949232456"/>
      </p:ext>
    </p:extLst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pt-PT" dirty="0"/>
              <a:t>NOVEMBRO 2014</a:t>
            </a:r>
          </a:p>
        </p:txBody>
      </p:sp>
    </p:spTree>
    <p:extLst>
      <p:ext uri="{BB962C8B-B14F-4D97-AF65-F5344CB8AC3E}">
        <p14:creationId xmlns:p14="http://schemas.microsoft.com/office/powerpoint/2010/main" val="3116105038"/>
      </p:ext>
    </p:extLst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pt-PT" dirty="0"/>
              <a:t>NOVEMBRO 2014</a:t>
            </a:r>
          </a:p>
        </p:txBody>
      </p:sp>
    </p:spTree>
    <p:extLst>
      <p:ext uri="{BB962C8B-B14F-4D97-AF65-F5344CB8AC3E}">
        <p14:creationId xmlns:p14="http://schemas.microsoft.com/office/powerpoint/2010/main" val="548862242"/>
      </p:ext>
    </p:extLst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pt-PT" dirty="0" smtClean="0"/>
              <a:t>Junho  </a:t>
            </a:r>
            <a:r>
              <a:rPr lang="de-DE" altLang="pt-PT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655277937"/>
      </p:ext>
    </p:extLst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pt-PT" dirty="0"/>
              <a:t>NOVEMBRO 2014</a:t>
            </a:r>
          </a:p>
        </p:txBody>
      </p:sp>
    </p:spTree>
    <p:extLst>
      <p:ext uri="{BB962C8B-B14F-4D97-AF65-F5344CB8AC3E}">
        <p14:creationId xmlns:p14="http://schemas.microsoft.com/office/powerpoint/2010/main" val="2752537914"/>
      </p:ext>
    </p:extLst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pt-PT" dirty="0"/>
              <a:t>NOVEMBRO 2014</a:t>
            </a:r>
          </a:p>
        </p:txBody>
      </p:sp>
    </p:spTree>
    <p:extLst>
      <p:ext uri="{BB962C8B-B14F-4D97-AF65-F5344CB8AC3E}">
        <p14:creationId xmlns:p14="http://schemas.microsoft.com/office/powerpoint/2010/main" val="2424423854"/>
      </p:ext>
    </p:extLst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pt-PT" dirty="0"/>
              <a:t>NOVEMBRO 2014</a:t>
            </a:r>
          </a:p>
        </p:txBody>
      </p:sp>
    </p:spTree>
    <p:extLst>
      <p:ext uri="{BB962C8B-B14F-4D97-AF65-F5344CB8AC3E}">
        <p14:creationId xmlns:p14="http://schemas.microsoft.com/office/powerpoint/2010/main" val="540066179"/>
      </p:ext>
    </p:extLst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0" name="Line 8"/>
          <p:cNvSpPr>
            <a:spLocks noChangeShapeType="1"/>
          </p:cNvSpPr>
          <p:nvPr/>
        </p:nvSpPr>
        <p:spPr bwMode="auto">
          <a:xfrm flipH="1">
            <a:off x="0" y="836613"/>
            <a:ext cx="9144000" cy="0"/>
          </a:xfrm>
          <a:prstGeom prst="line">
            <a:avLst/>
          </a:prstGeom>
          <a:noFill/>
          <a:ln w="38100">
            <a:solidFill>
              <a:srgbClr val="00399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35150" y="0"/>
            <a:ext cx="4897438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pt-PT"/>
              <a:t>Klicken Sie, um Titelformat zu bearbeiten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pt-PT"/>
              <a:t>Klicken Sie, um die Formate des Vorlagentextes zu bearbeiten</a:t>
            </a:r>
          </a:p>
          <a:p>
            <a:pPr lvl="1"/>
            <a:r>
              <a:rPr lang="de-DE" altLang="pt-PT"/>
              <a:t>Zweite Ebene</a:t>
            </a:r>
          </a:p>
          <a:p>
            <a:pPr lvl="2"/>
            <a:r>
              <a:rPr lang="de-DE" altLang="pt-PT"/>
              <a:t>Dritte Ebene</a:t>
            </a:r>
          </a:p>
          <a:p>
            <a:pPr lvl="3"/>
            <a:r>
              <a:rPr lang="de-DE" altLang="pt-PT"/>
              <a:t>Vierte Ebene</a:t>
            </a:r>
          </a:p>
          <a:p>
            <a:pPr lvl="4"/>
            <a:r>
              <a:rPr lang="de-DE" altLang="pt-PT"/>
              <a:t>Fünfte Ebene</a:t>
            </a:r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 flipH="1">
            <a:off x="0" y="6453188"/>
            <a:ext cx="9144000" cy="0"/>
          </a:xfrm>
          <a:prstGeom prst="line">
            <a:avLst/>
          </a:prstGeom>
          <a:noFill/>
          <a:ln w="38100">
            <a:solidFill>
              <a:srgbClr val="00399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33164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000">
                <a:solidFill>
                  <a:srgbClr val="003994"/>
                </a:solidFill>
              </a:defRPr>
            </a:lvl1pPr>
          </a:lstStyle>
          <a:p>
            <a:r>
              <a:rPr lang="de-DE" altLang="pt-PT" dirty="0"/>
              <a:t>NOVEMBRO 2014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979613" y="6524625"/>
            <a:ext cx="571817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0099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de-DE" altLang="de-DE" sz="1000" b="1">
                <a:solidFill>
                  <a:srgbClr val="003994"/>
                </a:solidFill>
              </a:rPr>
              <a:t>Câmara Municipal de</a:t>
            </a:r>
            <a:r>
              <a:rPr lang="de-AT" altLang="de-DE" sz="1000" b="1">
                <a:solidFill>
                  <a:srgbClr val="003994"/>
                </a:solidFill>
              </a:rPr>
              <a:t> Sintra</a:t>
            </a:r>
          </a:p>
          <a:p>
            <a:pPr algn="ctr" eaLnBrk="0" hangingPunct="0"/>
            <a:endParaRPr lang="de-AT" altLang="de-DE" sz="1000" b="1">
              <a:solidFill>
                <a:srgbClr val="003994"/>
              </a:solidFill>
            </a:endParaRP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7620000" y="6524625"/>
            <a:ext cx="1524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de-DE" altLang="pt-PT" sz="1000">
                <a:solidFill>
                  <a:srgbClr val="003994"/>
                </a:solidFill>
              </a:rPr>
              <a:t>Página: </a:t>
            </a:r>
            <a:fld id="{F0BA9F1F-3599-4393-B485-226512C153A2}" type="slidenum">
              <a:rPr lang="de-DE" altLang="pt-PT" sz="1000">
                <a:solidFill>
                  <a:srgbClr val="003994"/>
                </a:solidFill>
              </a:rPr>
              <a:pPr algn="r"/>
              <a:t>‹nº›</a:t>
            </a:fld>
            <a:endParaRPr lang="de-DE" altLang="pt-PT" sz="1000">
              <a:solidFill>
                <a:srgbClr val="003994"/>
              </a:solidFill>
            </a:endParaRPr>
          </a:p>
        </p:txBody>
      </p:sp>
      <p:sp>
        <p:nvSpPr>
          <p:cNvPr id="2" name="Marcador de Posição do Rodapé 1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3" name="Marcador de Posição do Número do Diapositivo 2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37C32-74DC-43F6-8BBA-5B41F90C953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med">
    <p:wipe dir="d"/>
  </p:transition>
  <p:hf sldNum="0" hdr="0" ftr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003994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003994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003994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003994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003994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3994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3994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3994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3994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24267E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24267E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24267E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24267E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24267E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24267E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24267E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24267E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24267E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14933" r="4419" b="7251"/>
          <a:stretch/>
        </p:blipFill>
        <p:spPr bwMode="auto">
          <a:xfrm>
            <a:off x="251520" y="1772816"/>
            <a:ext cx="8640959" cy="406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de-DE" altLang="pt-PT" dirty="0" smtClean="0"/>
              <a:t>Dezembro </a:t>
            </a:r>
            <a:r>
              <a:rPr lang="de-DE" altLang="pt-PT" dirty="0" smtClean="0"/>
              <a:t>2016</a:t>
            </a:r>
            <a:endParaRPr lang="de-DE" altLang="pt-PT" dirty="0"/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35496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0"/>
            <a:ext cx="8172400" cy="900113"/>
          </a:xfrm>
        </p:spPr>
        <p:txBody>
          <a:bodyPr/>
          <a:lstStyle/>
          <a:p>
            <a:pPr algn="ctr"/>
            <a:r>
              <a:rPr lang="de-DE" altLang="pt-PT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REQUALIFICAÇÃO DA CALÇADA DA RINCHOA – RIO DE MOURO</a:t>
            </a:r>
            <a:endParaRPr lang="de-DE" altLang="pt-PT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tângulo 6"/>
          <p:cNvSpPr/>
          <p:nvPr/>
        </p:nvSpPr>
        <p:spPr>
          <a:xfrm>
            <a:off x="321927" y="809249"/>
            <a:ext cx="8500143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de-DE" sz="2000" b="1" dirty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Troço:  Rotunda dos </a:t>
            </a:r>
            <a:r>
              <a:rPr lang="de-DE" sz="20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Plátanos </a:t>
            </a:r>
            <a:r>
              <a:rPr lang="de-DE" sz="2000" b="1" dirty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Avenida das </a:t>
            </a:r>
            <a:r>
              <a:rPr lang="de-DE" sz="20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Descobertas</a:t>
            </a:r>
            <a:endParaRPr lang="pt-PT" sz="2000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Forma livre 9"/>
          <p:cNvSpPr/>
          <p:nvPr/>
        </p:nvSpPr>
        <p:spPr bwMode="auto">
          <a:xfrm>
            <a:off x="681318" y="2160494"/>
            <a:ext cx="7777931" cy="3372404"/>
          </a:xfrm>
          <a:custGeom>
            <a:avLst/>
            <a:gdLst>
              <a:gd name="connsiteX0" fmla="*/ 0 w 7777931"/>
              <a:gd name="connsiteY0" fmla="*/ 0 h 3372404"/>
              <a:gd name="connsiteX1" fmla="*/ 690282 w 7777931"/>
              <a:gd name="connsiteY1" fmla="*/ 448235 h 3372404"/>
              <a:gd name="connsiteX2" fmla="*/ 1532964 w 7777931"/>
              <a:gd name="connsiteY2" fmla="*/ 1174377 h 3372404"/>
              <a:gd name="connsiteX3" fmla="*/ 1640541 w 7777931"/>
              <a:gd name="connsiteY3" fmla="*/ 2142565 h 3372404"/>
              <a:gd name="connsiteX4" fmla="*/ 2850776 w 7777931"/>
              <a:gd name="connsiteY4" fmla="*/ 3021106 h 3372404"/>
              <a:gd name="connsiteX5" fmla="*/ 4177553 w 7777931"/>
              <a:gd name="connsiteY5" fmla="*/ 3370730 h 3372404"/>
              <a:gd name="connsiteX6" fmla="*/ 5674658 w 7777931"/>
              <a:gd name="connsiteY6" fmla="*/ 3119718 h 3372404"/>
              <a:gd name="connsiteX7" fmla="*/ 7109011 w 7777931"/>
              <a:gd name="connsiteY7" fmla="*/ 2402541 h 3372404"/>
              <a:gd name="connsiteX8" fmla="*/ 7772400 w 7777931"/>
              <a:gd name="connsiteY8" fmla="*/ 2196353 h 3372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7931" h="3372404">
                <a:moveTo>
                  <a:pt x="0" y="0"/>
                </a:moveTo>
                <a:cubicBezTo>
                  <a:pt x="217394" y="126253"/>
                  <a:pt x="434788" y="252506"/>
                  <a:pt x="690282" y="448235"/>
                </a:cubicBezTo>
                <a:cubicBezTo>
                  <a:pt x="945776" y="643964"/>
                  <a:pt x="1374588" y="891989"/>
                  <a:pt x="1532964" y="1174377"/>
                </a:cubicBezTo>
                <a:cubicBezTo>
                  <a:pt x="1691341" y="1456765"/>
                  <a:pt x="1420906" y="1834777"/>
                  <a:pt x="1640541" y="2142565"/>
                </a:cubicBezTo>
                <a:cubicBezTo>
                  <a:pt x="1860176" y="2450353"/>
                  <a:pt x="2427941" y="2816412"/>
                  <a:pt x="2850776" y="3021106"/>
                </a:cubicBezTo>
                <a:cubicBezTo>
                  <a:pt x="3273611" y="3225800"/>
                  <a:pt x="3706906" y="3354295"/>
                  <a:pt x="4177553" y="3370730"/>
                </a:cubicBezTo>
                <a:cubicBezTo>
                  <a:pt x="4648200" y="3387165"/>
                  <a:pt x="5186082" y="3281083"/>
                  <a:pt x="5674658" y="3119718"/>
                </a:cubicBezTo>
                <a:cubicBezTo>
                  <a:pt x="6163234" y="2958353"/>
                  <a:pt x="6759387" y="2556435"/>
                  <a:pt x="7109011" y="2402541"/>
                </a:cubicBezTo>
                <a:cubicBezTo>
                  <a:pt x="7458635" y="2248647"/>
                  <a:pt x="7827682" y="2187388"/>
                  <a:pt x="7772400" y="2196353"/>
                </a:cubicBezTo>
              </a:path>
            </a:pathLst>
          </a:custGeom>
          <a:noFill/>
          <a:ln w="282575" cap="flat" cmpd="sng" algn="ctr">
            <a:solidFill>
              <a:schemeClr val="accent1">
                <a:lumMod val="75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0" i="0" u="none" strike="noStrike" cap="none" normalizeH="0" baseline="0" dirty="0" smtClean="0">
              <a:ln>
                <a:noFill/>
              </a:ln>
              <a:solidFill>
                <a:srgbClr val="2D309F"/>
              </a:solidFill>
              <a:effectLst/>
              <a:latin typeface="Arial" pitchFamily="34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1294685" y="2219436"/>
            <a:ext cx="576064" cy="476071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12" name="Oval 11"/>
          <p:cNvSpPr/>
          <p:nvPr/>
        </p:nvSpPr>
        <p:spPr bwMode="auto">
          <a:xfrm rot="3585404">
            <a:off x="1648428" y="3976302"/>
            <a:ext cx="1388151" cy="864096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>
            <a:outerShdw dist="107763" dir="2700000"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0" i="0" u="none" strike="noStrike" cap="none" normalizeH="0" baseline="0" smtClean="0">
              <a:ln>
                <a:noFill/>
              </a:ln>
              <a:solidFill>
                <a:srgbClr val="2D309F"/>
              </a:solidFill>
              <a:effectLst/>
              <a:latin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635896" y="5279214"/>
            <a:ext cx="576064" cy="576064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>
            <a:outerShdw dist="107763" dir="2700000"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0" i="0" u="none" strike="noStrike" cap="none" normalizeH="0" baseline="0" smtClean="0">
              <a:ln>
                <a:noFill/>
              </a:ln>
              <a:solidFill>
                <a:srgbClr val="2D309F"/>
              </a:solidFill>
              <a:effectLst/>
              <a:latin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987824" y="4397188"/>
            <a:ext cx="576064" cy="576064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>
            <a:outerShdw dist="107763" dir="2700000"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0" i="0" u="none" strike="noStrike" cap="none" normalizeH="0" baseline="0" smtClean="0">
              <a:ln>
                <a:noFill/>
              </a:ln>
              <a:solidFill>
                <a:srgbClr val="2D309F"/>
              </a:solidFill>
              <a:effectLst/>
              <a:latin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200344" y="4589512"/>
            <a:ext cx="1388151" cy="864096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>
            <a:outerShdw dist="107763" dir="2700000"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0" i="0" u="none" strike="noStrike" cap="none" normalizeH="0" baseline="0" smtClean="0">
              <a:ln>
                <a:noFill/>
              </a:ln>
              <a:solidFill>
                <a:srgbClr val="2D309F"/>
              </a:solidFill>
              <a:effectLst/>
              <a:latin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8171217" y="4109156"/>
            <a:ext cx="576064" cy="576064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>
            <a:outerShdw dist="107763" dir="2700000"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1600" b="0" i="0" u="none" strike="noStrike" cap="none" normalizeH="0" baseline="0" smtClean="0">
              <a:ln>
                <a:noFill/>
              </a:ln>
              <a:solidFill>
                <a:srgbClr val="2D309F"/>
              </a:solidFill>
              <a:effectLst/>
              <a:latin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764951" y="2643153"/>
            <a:ext cx="576064" cy="476071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061648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de-DE" altLang="pt-PT" dirty="0" smtClean="0"/>
              <a:t>Dezembro</a:t>
            </a:r>
            <a:r>
              <a:rPr lang="de-DE" altLang="pt-PT" dirty="0" smtClean="0"/>
              <a:t> </a:t>
            </a:r>
            <a:r>
              <a:rPr lang="de-DE" altLang="pt-PT" dirty="0"/>
              <a:t>2016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7544" y="4132823"/>
            <a:ext cx="75248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t-PT" sz="1800" dirty="0"/>
              <a:t>  </a:t>
            </a:r>
          </a:p>
        </p:txBody>
      </p:sp>
      <p:sp>
        <p:nvSpPr>
          <p:cNvPr id="2" name="Rectângulo 1"/>
          <p:cNvSpPr/>
          <p:nvPr/>
        </p:nvSpPr>
        <p:spPr>
          <a:xfrm>
            <a:off x="4193884" y="1343825"/>
            <a:ext cx="47799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dirty="0" smtClean="0">
                <a:solidFill>
                  <a:srgbClr val="003366"/>
                </a:solidFill>
              </a:rPr>
              <a:t>Neste Largo propõe-se o alargamento da área de passeio em calçada e a criação de estacionamento longitudinal. Pavimentação dos percursos em calçada, reabilitação e pintura de muros e colocação de mobiliário. Reforço das plantações.</a:t>
            </a:r>
            <a:endParaRPr lang="pt-PT" dirty="0">
              <a:solidFill>
                <a:srgbClr val="003366"/>
              </a:solidFill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35496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ângulo 21"/>
          <p:cNvSpPr/>
          <p:nvPr/>
        </p:nvSpPr>
        <p:spPr>
          <a:xfrm>
            <a:off x="683568" y="1124745"/>
            <a:ext cx="72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b="1" dirty="0" smtClean="0"/>
              <a:t> </a:t>
            </a:r>
            <a:endParaRPr lang="pt-PT" sz="2000" b="1" dirty="0" smtClean="0"/>
          </a:p>
        </p:txBody>
      </p:sp>
      <p:sp>
        <p:nvSpPr>
          <p:cNvPr id="23" name="Rectângulo 22"/>
          <p:cNvSpPr/>
          <p:nvPr/>
        </p:nvSpPr>
        <p:spPr>
          <a:xfrm>
            <a:off x="683568" y="1124745"/>
            <a:ext cx="72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b="1" dirty="0" smtClean="0"/>
              <a:t> </a:t>
            </a:r>
            <a:endParaRPr lang="pt-PT" sz="2000" b="1" dirty="0" smtClean="0"/>
          </a:p>
        </p:txBody>
      </p:sp>
      <p:sp>
        <p:nvSpPr>
          <p:cNvPr id="24" name="Rectângulo 23"/>
          <p:cNvSpPr/>
          <p:nvPr/>
        </p:nvSpPr>
        <p:spPr>
          <a:xfrm>
            <a:off x="3726335" y="802827"/>
            <a:ext cx="5417665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pt-PT" sz="20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Largo junto à Rua das Urzes</a:t>
            </a:r>
            <a:endParaRPr lang="pt-PT" sz="2000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0"/>
            <a:ext cx="8172400" cy="900113"/>
          </a:xfrm>
        </p:spPr>
        <p:txBody>
          <a:bodyPr/>
          <a:lstStyle/>
          <a:p>
            <a:pPr algn="ctr"/>
            <a:r>
              <a:rPr lang="de-DE" altLang="pt-PT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REQUALIFICAÇÃO DA CALÇADA DA RINCHOA – RIO DE MOURO</a:t>
            </a:r>
            <a:endParaRPr lang="de-DE" altLang="pt-PT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89" t="16401" r="10955" b="12000"/>
          <a:stretch/>
        </p:blipFill>
        <p:spPr bwMode="auto">
          <a:xfrm>
            <a:off x="329389" y="1294022"/>
            <a:ext cx="3326390" cy="166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P:\DGP-DPGE\. DPGE\FREGUESIAS - OBRAS\Rio Mouro\Calçada da Rinchoa 2016\Apresentação_24junho\desenhos\Simp229416062310140_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290" y="2923839"/>
            <a:ext cx="4666828" cy="329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:\DGP-DPGE\. DPGE\FREGUESIAS - OBRAS\Rio Mouro\Calçada da Rinchoa 2016\Apresentação_24junho\desenhos\DWG_praceta da rua das Urze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4" t="1805" r="23685" b="67435"/>
          <a:stretch/>
        </p:blipFill>
        <p:spPr bwMode="auto">
          <a:xfrm>
            <a:off x="329388" y="3140968"/>
            <a:ext cx="3326390" cy="3082089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arcador de Posição da Data 2"/>
          <p:cNvSpPr txBox="1">
            <a:spLocks/>
          </p:cNvSpPr>
          <p:nvPr/>
        </p:nvSpPr>
        <p:spPr bwMode="auto">
          <a:xfrm>
            <a:off x="2324138" y="3140968"/>
            <a:ext cx="133164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00399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de-DE" altLang="pt-PT" dirty="0" smtClean="0"/>
              <a:t>Planta proposta</a:t>
            </a:r>
            <a:endParaRPr lang="de-DE" altLang="pt-PT" dirty="0"/>
          </a:p>
        </p:txBody>
      </p:sp>
    </p:spTree>
    <p:extLst>
      <p:ext uri="{BB962C8B-B14F-4D97-AF65-F5344CB8AC3E}">
        <p14:creationId xmlns:p14="http://schemas.microsoft.com/office/powerpoint/2010/main" val="89794899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pt-PT" dirty="0"/>
              <a:t> </a:t>
            </a:r>
            <a:r>
              <a:rPr lang="de-DE" altLang="pt-PT" dirty="0" smtClean="0"/>
              <a:t> Dezembro</a:t>
            </a:r>
            <a:r>
              <a:rPr lang="de-DE" altLang="pt-PT" dirty="0" smtClean="0"/>
              <a:t>  </a:t>
            </a:r>
            <a:r>
              <a:rPr lang="de-DE" altLang="pt-PT" dirty="0" smtClean="0"/>
              <a:t>2016</a:t>
            </a:r>
            <a:endParaRPr lang="de-DE" altLang="pt-PT" dirty="0"/>
          </a:p>
        </p:txBody>
      </p:sp>
      <p:pic>
        <p:nvPicPr>
          <p:cNvPr id="4" name="Picture 2" descr="P:\DGP-DPGE\. DPGE\FREGUESIAS - OBRAS\Rio Mouro\Calçada da Rinchoa 2016\Apresentação_24junho\desenhos\DWG_praceta da rua das Urz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5" t="38935" r="25710" b="3150"/>
          <a:stretch/>
        </p:blipFill>
        <p:spPr bwMode="auto">
          <a:xfrm>
            <a:off x="303159" y="980728"/>
            <a:ext cx="3750761" cy="5214395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35496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ângulo 7"/>
          <p:cNvSpPr/>
          <p:nvPr/>
        </p:nvSpPr>
        <p:spPr>
          <a:xfrm>
            <a:off x="683568" y="1124745"/>
            <a:ext cx="72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b="1" dirty="0" smtClean="0"/>
              <a:t> </a:t>
            </a:r>
            <a:endParaRPr lang="pt-PT" sz="2000" b="1" dirty="0" smtClean="0"/>
          </a:p>
        </p:txBody>
      </p:sp>
      <p:sp>
        <p:nvSpPr>
          <p:cNvPr id="9" name="Rectângulo 8"/>
          <p:cNvSpPr/>
          <p:nvPr/>
        </p:nvSpPr>
        <p:spPr>
          <a:xfrm>
            <a:off x="683568" y="1124745"/>
            <a:ext cx="72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b="1" dirty="0" smtClean="0"/>
              <a:t> </a:t>
            </a:r>
            <a:endParaRPr lang="pt-PT" sz="2000" b="1" dirty="0" smtClean="0"/>
          </a:p>
        </p:txBody>
      </p:sp>
      <p:sp>
        <p:nvSpPr>
          <p:cNvPr id="10" name="Rectângulo 9"/>
          <p:cNvSpPr/>
          <p:nvPr/>
        </p:nvSpPr>
        <p:spPr>
          <a:xfrm>
            <a:off x="3726335" y="802827"/>
            <a:ext cx="5417665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pt-PT" sz="20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Praça Padre Alberto Neto</a:t>
            </a:r>
            <a:endParaRPr lang="pt-PT" sz="2000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0"/>
            <a:ext cx="8172400" cy="900113"/>
          </a:xfrm>
        </p:spPr>
        <p:txBody>
          <a:bodyPr/>
          <a:lstStyle/>
          <a:p>
            <a:pPr algn="ctr"/>
            <a:r>
              <a:rPr lang="de-DE" altLang="pt-PT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REQUALIFICAÇÃO DA CALÇADA DA RINCHOA – RIO DE MOURO</a:t>
            </a:r>
            <a:endParaRPr lang="de-DE" altLang="pt-PT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21337" r="21392" b="22026"/>
          <a:stretch/>
        </p:blipFill>
        <p:spPr bwMode="auto">
          <a:xfrm>
            <a:off x="4283968" y="1565379"/>
            <a:ext cx="4552834" cy="207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Marcador de Posição da Data 2"/>
          <p:cNvSpPr txBox="1">
            <a:spLocks/>
          </p:cNvSpPr>
          <p:nvPr/>
        </p:nvSpPr>
        <p:spPr bwMode="auto">
          <a:xfrm>
            <a:off x="98588" y="5855129"/>
            <a:ext cx="133164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00399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de-DE" altLang="pt-PT" dirty="0" smtClean="0"/>
              <a:t>Planta proposta</a:t>
            </a:r>
            <a:endParaRPr lang="de-DE" altLang="pt-PT" dirty="0"/>
          </a:p>
        </p:txBody>
      </p:sp>
      <p:sp>
        <p:nvSpPr>
          <p:cNvPr id="14" name="Rectângulo 13"/>
          <p:cNvSpPr/>
          <p:nvPr/>
        </p:nvSpPr>
        <p:spPr>
          <a:xfrm>
            <a:off x="4283968" y="4077072"/>
            <a:ext cx="45528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dirty="0" smtClean="0">
                <a:solidFill>
                  <a:srgbClr val="003366"/>
                </a:solidFill>
              </a:rPr>
              <a:t>É proposto o alargamento da área de passeio com a criação de estacionamento longitudinal. Manutenção dos pavimentos da zona central da Praça e colocação de calçada nas áreas novas. O estacionamento ficará em betuminoso à semelhança da faixa de rodagem. Reforço das plantações.</a:t>
            </a:r>
            <a:endParaRPr lang="pt-PT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95299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de-DE" altLang="pt-PT" dirty="0" smtClean="0"/>
              <a:t>Dezembr</a:t>
            </a:r>
            <a:r>
              <a:rPr lang="de-DE" altLang="pt-PT" dirty="0" smtClean="0"/>
              <a:t>o </a:t>
            </a:r>
            <a:r>
              <a:rPr lang="de-DE" altLang="pt-PT" dirty="0"/>
              <a:t>2016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7544" y="4132823"/>
            <a:ext cx="75248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t-PT" sz="1800" dirty="0"/>
              <a:t>  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35496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ângulo 12"/>
          <p:cNvSpPr/>
          <p:nvPr/>
        </p:nvSpPr>
        <p:spPr>
          <a:xfrm>
            <a:off x="683568" y="1124745"/>
            <a:ext cx="72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b="1" dirty="0" smtClean="0"/>
              <a:t> </a:t>
            </a:r>
            <a:endParaRPr lang="pt-PT" sz="2000" b="1" dirty="0" smtClean="0"/>
          </a:p>
        </p:txBody>
      </p:sp>
      <p:sp>
        <p:nvSpPr>
          <p:cNvPr id="17" name="Rectângulo 16"/>
          <p:cNvSpPr/>
          <p:nvPr/>
        </p:nvSpPr>
        <p:spPr>
          <a:xfrm>
            <a:off x="683568" y="1124745"/>
            <a:ext cx="72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b="1" dirty="0" smtClean="0"/>
              <a:t> </a:t>
            </a:r>
            <a:endParaRPr lang="pt-PT" sz="2000" b="1" dirty="0" smtClean="0"/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0"/>
            <a:ext cx="8172400" cy="900113"/>
          </a:xfrm>
        </p:spPr>
        <p:txBody>
          <a:bodyPr/>
          <a:lstStyle/>
          <a:p>
            <a:pPr algn="ctr"/>
            <a:r>
              <a:rPr lang="de-DE" altLang="pt-PT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REQUALIFICAÇÃO DA CALÇADA DA RINCHOA – RIO DE MOURO</a:t>
            </a:r>
            <a:endParaRPr lang="de-DE" altLang="pt-PT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0" name="Rectângulo 19"/>
          <p:cNvSpPr/>
          <p:nvPr/>
        </p:nvSpPr>
        <p:spPr>
          <a:xfrm>
            <a:off x="5076056" y="1281249"/>
            <a:ext cx="392708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pt-PT" dirty="0" smtClean="0">
                <a:solidFill>
                  <a:srgbClr val="003366"/>
                </a:solidFill>
              </a:rPr>
              <a:t>Requalificação das áreas de estadia, pedonais e verdes, com a beneficiação </a:t>
            </a:r>
            <a:r>
              <a:rPr lang="pt-PT" dirty="0">
                <a:solidFill>
                  <a:srgbClr val="003366"/>
                </a:solidFill>
              </a:rPr>
              <a:t>dos pavimentos </a:t>
            </a:r>
            <a:r>
              <a:rPr lang="pt-PT" dirty="0" smtClean="0">
                <a:solidFill>
                  <a:srgbClr val="003366"/>
                </a:solidFill>
              </a:rPr>
              <a:t>e reforço </a:t>
            </a:r>
            <a:r>
              <a:rPr lang="pt-PT" dirty="0">
                <a:solidFill>
                  <a:srgbClr val="003366"/>
                </a:solidFill>
              </a:rPr>
              <a:t>da drenagem pluvial</a:t>
            </a:r>
            <a:r>
              <a:rPr lang="pt-PT" dirty="0" smtClean="0">
                <a:solidFill>
                  <a:srgbClr val="003366"/>
                </a:solidFill>
              </a:rPr>
              <a:t>;</a:t>
            </a:r>
          </a:p>
          <a:p>
            <a:pPr lvl="1" algn="just"/>
            <a:r>
              <a:rPr lang="pt-PT" dirty="0" smtClean="0">
                <a:solidFill>
                  <a:srgbClr val="003366"/>
                </a:solidFill>
              </a:rPr>
              <a:t>Revitalização do percurso de acesso à E.B.1 e à Praceta, com a colocação de pavimento em betão colorido, criando jogos no pavimento na cor dos pilares existentes nas galerias.  </a:t>
            </a:r>
            <a:endParaRPr lang="pt-PT" dirty="0">
              <a:solidFill>
                <a:srgbClr val="003366"/>
              </a:solidFill>
            </a:endParaRPr>
          </a:p>
          <a:p>
            <a:pPr lvl="1" algn="just"/>
            <a:r>
              <a:rPr lang="pt-PT" dirty="0" smtClean="0">
                <a:solidFill>
                  <a:srgbClr val="003366"/>
                </a:solidFill>
              </a:rPr>
              <a:t>Recuperação  </a:t>
            </a:r>
            <a:r>
              <a:rPr lang="pt-PT" dirty="0">
                <a:solidFill>
                  <a:srgbClr val="003366"/>
                </a:solidFill>
              </a:rPr>
              <a:t>de muros, escadas e rampas </a:t>
            </a:r>
            <a:r>
              <a:rPr lang="pt-PT" dirty="0" smtClean="0">
                <a:solidFill>
                  <a:srgbClr val="003366"/>
                </a:solidFill>
              </a:rPr>
              <a:t>existentes.</a:t>
            </a:r>
            <a:endParaRPr lang="pt-PT" dirty="0">
              <a:solidFill>
                <a:srgbClr val="003366"/>
              </a:solidFill>
            </a:endParaRPr>
          </a:p>
          <a:p>
            <a:pPr lvl="1" algn="just"/>
            <a:r>
              <a:rPr lang="pt-PT" dirty="0" smtClean="0">
                <a:solidFill>
                  <a:srgbClr val="003366"/>
                </a:solidFill>
              </a:rPr>
              <a:t>Plantação </a:t>
            </a:r>
            <a:r>
              <a:rPr lang="pt-PT" dirty="0">
                <a:solidFill>
                  <a:srgbClr val="003366"/>
                </a:solidFill>
              </a:rPr>
              <a:t>de novas árvores, remoção de infestantes e de espécimes afectados por </a:t>
            </a:r>
            <a:r>
              <a:rPr lang="pt-PT" dirty="0" smtClean="0">
                <a:solidFill>
                  <a:srgbClr val="003366"/>
                </a:solidFill>
              </a:rPr>
              <a:t>pragas.</a:t>
            </a:r>
            <a:endParaRPr lang="pt-PT" dirty="0">
              <a:solidFill>
                <a:srgbClr val="003366"/>
              </a:solidFill>
            </a:endParaRPr>
          </a:p>
          <a:p>
            <a:pPr lvl="1" algn="just"/>
            <a:r>
              <a:rPr lang="pt-PT" dirty="0">
                <a:solidFill>
                  <a:srgbClr val="003366"/>
                </a:solidFill>
              </a:rPr>
              <a:t>Requalificação do Mobiliário urbano e da iluminação pública, com recurso à tecnologia LED</a:t>
            </a:r>
          </a:p>
        </p:txBody>
      </p:sp>
      <p:sp>
        <p:nvSpPr>
          <p:cNvPr id="21" name="Rectângulo 20"/>
          <p:cNvSpPr/>
          <p:nvPr/>
        </p:nvSpPr>
        <p:spPr>
          <a:xfrm>
            <a:off x="0" y="809249"/>
            <a:ext cx="9144001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pt-PT" sz="2000" b="1" dirty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Praceta das </a:t>
            </a:r>
            <a:r>
              <a:rPr lang="pt-PT" sz="20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Mimosas e acesso à E.B. 1 nº2 da Rinchoa</a:t>
            </a:r>
            <a:endParaRPr lang="pt-PT" sz="2000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P:\DGP-DPGE\. DPGE\FREGUESIAS - OBRAS\Rio Mouro\Calçada da Rinchoa 2016\Apresentação_24junho\desenhos\DWG_praceta das mimosa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t="6680" b="4173"/>
          <a:stretch/>
        </p:blipFill>
        <p:spPr bwMode="auto">
          <a:xfrm rot="16200000">
            <a:off x="1149345" y="1955111"/>
            <a:ext cx="3544875" cy="519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t="18869" r="36550" b="22400"/>
          <a:stretch/>
        </p:blipFill>
        <p:spPr bwMode="auto">
          <a:xfrm>
            <a:off x="352708" y="1294022"/>
            <a:ext cx="3384376" cy="180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Marcador de Posição da Data 2"/>
          <p:cNvSpPr txBox="1">
            <a:spLocks/>
          </p:cNvSpPr>
          <p:nvPr/>
        </p:nvSpPr>
        <p:spPr bwMode="auto">
          <a:xfrm>
            <a:off x="233772" y="6017921"/>
            <a:ext cx="133164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00399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de-DE" altLang="pt-PT" dirty="0" smtClean="0"/>
              <a:t>Planta proposta</a:t>
            </a:r>
            <a:endParaRPr lang="de-DE" altLang="pt-PT" dirty="0"/>
          </a:p>
        </p:txBody>
      </p:sp>
    </p:spTree>
    <p:extLst>
      <p:ext uri="{BB962C8B-B14F-4D97-AF65-F5344CB8AC3E}">
        <p14:creationId xmlns:p14="http://schemas.microsoft.com/office/powerpoint/2010/main" val="100631920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de-DE" altLang="pt-PT" dirty="0" smtClean="0"/>
              <a:t>Dezembr</a:t>
            </a:r>
            <a:r>
              <a:rPr lang="de-DE" altLang="pt-PT" dirty="0" smtClean="0"/>
              <a:t>o </a:t>
            </a:r>
            <a:r>
              <a:rPr lang="de-DE" altLang="pt-PT" dirty="0"/>
              <a:t>2016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35496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ângulo 19"/>
          <p:cNvSpPr/>
          <p:nvPr/>
        </p:nvSpPr>
        <p:spPr>
          <a:xfrm>
            <a:off x="0" y="809249"/>
            <a:ext cx="9144001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pt-PT" sz="2000" b="1" dirty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Praceta das </a:t>
            </a:r>
            <a:r>
              <a:rPr lang="pt-PT" sz="20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Mimosas e acesso à E.B. nº2 da Rinchoa</a:t>
            </a:r>
            <a:endParaRPr lang="pt-PT" sz="2000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0"/>
            <a:ext cx="8172400" cy="900113"/>
          </a:xfrm>
        </p:spPr>
        <p:txBody>
          <a:bodyPr/>
          <a:lstStyle/>
          <a:p>
            <a:pPr algn="ctr"/>
            <a:r>
              <a:rPr lang="de-DE" altLang="pt-PT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REQUALIFICAÇÃO DA CALÇADA DA RINCHOA – RIO DE MOURO</a:t>
            </a:r>
            <a:endParaRPr lang="de-DE" altLang="pt-PT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146" name="Picture 2" descr="P:\DGP-DPGE\. DPGE\FREGUESIAS - OBRAS\Rio Mouro\Calçada da Rinchoa 2016\Apresentação_24junho\desenhos\Simp229416062310141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99" y="1183463"/>
            <a:ext cx="4752528" cy="335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P:\DGP-DPGE\. DPGE\FREGUESIAS - OBRAS\Rio Mouro\Calçada da Rinchoa 2016\Apresentação_24junho\desenhos\Simp229416062310150_0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1" t="5721" b="2742"/>
          <a:stretch/>
        </p:blipFill>
        <p:spPr bwMode="auto">
          <a:xfrm rot="16200000">
            <a:off x="5567899" y="2800874"/>
            <a:ext cx="297675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84784"/>
            <a:ext cx="2877489" cy="161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P:\DGP-DPGE\. DPGE\FREGUESIAS - OBRAS\Rio Mouro\Calçada da Rinchoa 2016\fotos\2016-05-24\IMG_20160524_1216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8" y="4653135"/>
            <a:ext cx="2781126" cy="156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96803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de-DE" altLang="pt-PT" dirty="0"/>
              <a:t> </a:t>
            </a:r>
            <a:r>
              <a:rPr lang="de-DE" altLang="pt-PT" dirty="0" smtClean="0"/>
              <a:t> Dezembr</a:t>
            </a:r>
            <a:r>
              <a:rPr lang="de-DE" altLang="pt-PT" dirty="0" smtClean="0"/>
              <a:t>o </a:t>
            </a:r>
            <a:r>
              <a:rPr lang="de-DE" altLang="pt-PT" dirty="0"/>
              <a:t>2016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7544" y="4132823"/>
            <a:ext cx="75248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t-PT" sz="1800" dirty="0"/>
              <a:t>  </a:t>
            </a:r>
          </a:p>
        </p:txBody>
      </p:sp>
      <p:sp>
        <p:nvSpPr>
          <p:cNvPr id="2" name="Rectângulo 1"/>
          <p:cNvSpPr/>
          <p:nvPr/>
        </p:nvSpPr>
        <p:spPr>
          <a:xfrm>
            <a:off x="4349076" y="1305840"/>
            <a:ext cx="43545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pt-PT" dirty="0" smtClean="0">
                <a:solidFill>
                  <a:srgbClr val="003366"/>
                </a:solidFill>
              </a:rPr>
              <a:t>A criação da rotunda vem culminar a intervenção, sendo a solução adequada para implementação das medidas </a:t>
            </a:r>
            <a:r>
              <a:rPr lang="pt-PT" dirty="0">
                <a:solidFill>
                  <a:srgbClr val="003366"/>
                </a:solidFill>
              </a:rPr>
              <a:t>de acalmia de </a:t>
            </a:r>
            <a:r>
              <a:rPr lang="pt-PT" dirty="0" smtClean="0">
                <a:solidFill>
                  <a:srgbClr val="003366"/>
                </a:solidFill>
              </a:rPr>
              <a:t>tráfego e fluidez </a:t>
            </a:r>
            <a:r>
              <a:rPr lang="pt-PT" dirty="0">
                <a:solidFill>
                  <a:srgbClr val="003366"/>
                </a:solidFill>
              </a:rPr>
              <a:t>do </a:t>
            </a:r>
            <a:r>
              <a:rPr lang="pt-PT" dirty="0" smtClean="0">
                <a:solidFill>
                  <a:srgbClr val="003366"/>
                </a:solidFill>
              </a:rPr>
              <a:t>trânsito, assim como </a:t>
            </a:r>
            <a:r>
              <a:rPr lang="pt-PT" dirty="0">
                <a:solidFill>
                  <a:srgbClr val="003366"/>
                </a:solidFill>
              </a:rPr>
              <a:t>melhoria da acessibilidade e </a:t>
            </a:r>
            <a:r>
              <a:rPr lang="pt-PT" dirty="0" smtClean="0">
                <a:solidFill>
                  <a:srgbClr val="003366"/>
                </a:solidFill>
              </a:rPr>
              <a:t>segurança </a:t>
            </a:r>
            <a:r>
              <a:rPr lang="pt-PT" dirty="0">
                <a:solidFill>
                  <a:srgbClr val="003366"/>
                </a:solidFill>
              </a:rPr>
              <a:t>de peões e </a:t>
            </a:r>
            <a:r>
              <a:rPr lang="pt-PT" dirty="0" smtClean="0">
                <a:solidFill>
                  <a:srgbClr val="003366"/>
                </a:solidFill>
              </a:rPr>
              <a:t>automobilistas. </a:t>
            </a:r>
            <a:endParaRPr lang="pt-PT" dirty="0">
              <a:solidFill>
                <a:srgbClr val="003366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949" y="3080742"/>
            <a:ext cx="4150884" cy="3233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" t="15754" r="15726" b="18661"/>
          <a:stretch/>
        </p:blipFill>
        <p:spPr bwMode="auto">
          <a:xfrm rot="16200000">
            <a:off x="5043320" y="2871413"/>
            <a:ext cx="3233826" cy="3706461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35496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ângulo 18"/>
          <p:cNvSpPr/>
          <p:nvPr/>
        </p:nvSpPr>
        <p:spPr>
          <a:xfrm>
            <a:off x="0" y="809249"/>
            <a:ext cx="9144001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pt-PT" sz="20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Rotunda no entroncamento com a Av.ª das Descobertas</a:t>
            </a:r>
            <a:endParaRPr lang="pt-PT" sz="2000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0"/>
            <a:ext cx="8172400" cy="900113"/>
          </a:xfrm>
        </p:spPr>
        <p:txBody>
          <a:bodyPr/>
          <a:lstStyle/>
          <a:p>
            <a:pPr algn="ctr"/>
            <a:r>
              <a:rPr lang="de-DE" altLang="pt-PT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REQUALIFICAÇÃO DA CALÇADA DA RINCHOA – RIO DE MOURO</a:t>
            </a:r>
            <a:endParaRPr lang="de-DE" altLang="pt-PT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5" t="22133" r="12475" b="24667"/>
          <a:stretch/>
        </p:blipFill>
        <p:spPr bwMode="auto">
          <a:xfrm>
            <a:off x="301569" y="1268039"/>
            <a:ext cx="4152264" cy="171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Marcador de Posição da Data 2"/>
          <p:cNvSpPr txBox="1">
            <a:spLocks/>
          </p:cNvSpPr>
          <p:nvPr/>
        </p:nvSpPr>
        <p:spPr bwMode="auto">
          <a:xfrm rot="16200000">
            <a:off x="8014332" y="5509050"/>
            <a:ext cx="133164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00399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de-DE" altLang="pt-PT" dirty="0" smtClean="0"/>
              <a:t>Planta proposta</a:t>
            </a:r>
            <a:endParaRPr lang="de-DE" altLang="pt-PT" dirty="0"/>
          </a:p>
        </p:txBody>
      </p:sp>
    </p:spTree>
    <p:extLst>
      <p:ext uri="{BB962C8B-B14F-4D97-AF65-F5344CB8AC3E}">
        <p14:creationId xmlns:p14="http://schemas.microsoft.com/office/powerpoint/2010/main" val="197165214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de-DE" altLang="pt-PT" dirty="0"/>
              <a:t>Dezembro </a:t>
            </a:r>
            <a:r>
              <a:rPr lang="de-DE" altLang="pt-PT" dirty="0" smtClean="0"/>
              <a:t>2016</a:t>
            </a:r>
            <a:endParaRPr lang="de-DE" altLang="pt-PT" dirty="0"/>
          </a:p>
        </p:txBody>
      </p:sp>
      <p:sp>
        <p:nvSpPr>
          <p:cNvPr id="2" name="Rectângulo 1"/>
          <p:cNvSpPr/>
          <p:nvPr/>
        </p:nvSpPr>
        <p:spPr>
          <a:xfrm>
            <a:off x="1043608" y="1124744"/>
            <a:ext cx="70567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003366"/>
                </a:solidFill>
              </a:rPr>
              <a:t>Extensão</a:t>
            </a:r>
            <a:endParaRPr lang="pt-PT" dirty="0">
              <a:solidFill>
                <a:srgbClr val="003366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pt-PT" dirty="0">
                <a:solidFill>
                  <a:srgbClr val="003366"/>
                </a:solidFill>
              </a:rPr>
              <a:t>Troço entre a Rotunda dos Plátanos e o entroncamento com a Estrada Marquês de Pombal e Av. das Descobertas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PT" dirty="0">
                <a:solidFill>
                  <a:srgbClr val="003366"/>
                </a:solidFill>
              </a:rPr>
              <a:t>Área de intervenção: 12.000,00 m2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PT" dirty="0" smtClean="0">
                <a:solidFill>
                  <a:srgbClr val="003366"/>
                </a:solidFill>
              </a:rPr>
              <a:t>Preço Base da empreitada</a:t>
            </a:r>
            <a:r>
              <a:rPr lang="pt-PT" dirty="0">
                <a:solidFill>
                  <a:srgbClr val="003366"/>
                </a:solidFill>
              </a:rPr>
              <a:t>: </a:t>
            </a:r>
            <a:r>
              <a:rPr lang="pt-PT" dirty="0" smtClean="0">
                <a:solidFill>
                  <a:srgbClr val="003366"/>
                </a:solidFill>
              </a:rPr>
              <a:t>915.000 € + IVA</a:t>
            </a:r>
            <a:endParaRPr lang="pt-PT" dirty="0">
              <a:solidFill>
                <a:srgbClr val="003366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pt-PT" dirty="0">
                <a:solidFill>
                  <a:srgbClr val="003366"/>
                </a:solidFill>
              </a:rPr>
              <a:t>Prazo empreitada: </a:t>
            </a:r>
            <a:r>
              <a:rPr lang="pt-PT" dirty="0" smtClean="0">
                <a:solidFill>
                  <a:srgbClr val="003366"/>
                </a:solidFill>
              </a:rPr>
              <a:t>10 </a:t>
            </a:r>
            <a:r>
              <a:rPr lang="pt-PT" dirty="0">
                <a:solidFill>
                  <a:srgbClr val="003366"/>
                </a:solidFill>
              </a:rPr>
              <a:t>meses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PT" dirty="0" smtClean="0">
                <a:solidFill>
                  <a:srgbClr val="003366"/>
                </a:solidFill>
              </a:rPr>
              <a:t>Procedimento empreitada: </a:t>
            </a:r>
            <a:r>
              <a:rPr lang="pt-PT" dirty="0">
                <a:solidFill>
                  <a:srgbClr val="003366"/>
                </a:solidFill>
              </a:rPr>
              <a:t>Concurso público</a:t>
            </a:r>
          </a:p>
          <a:p>
            <a:r>
              <a:rPr lang="pt-PT" b="1" dirty="0" smtClean="0">
                <a:solidFill>
                  <a:srgbClr val="003366"/>
                </a:solidFill>
              </a:rPr>
              <a:t>Entidades Projetistas</a:t>
            </a:r>
            <a:endParaRPr lang="pt-PT" b="1" dirty="0">
              <a:solidFill>
                <a:srgbClr val="003366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pt-PT" dirty="0" smtClean="0">
                <a:solidFill>
                  <a:srgbClr val="003366"/>
                </a:solidFill>
              </a:rPr>
              <a:t>CMS / DGP (DTMU, DPGE, SIEE) – Estudo Prévio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PT" dirty="0" err="1" smtClean="0">
                <a:solidFill>
                  <a:srgbClr val="003366"/>
                </a:solidFill>
              </a:rPr>
              <a:t>Idealab</a:t>
            </a:r>
            <a:r>
              <a:rPr lang="pt-PT" dirty="0" smtClean="0">
                <a:solidFill>
                  <a:srgbClr val="003366"/>
                </a:solidFill>
              </a:rPr>
              <a:t>, Lda – Projecto de Execução</a:t>
            </a:r>
          </a:p>
          <a:p>
            <a:r>
              <a:rPr lang="pt-PT" b="1" dirty="0" smtClean="0">
                <a:solidFill>
                  <a:srgbClr val="003366"/>
                </a:solidFill>
              </a:rPr>
              <a:t>Projetos </a:t>
            </a:r>
            <a:r>
              <a:rPr lang="pt-PT" b="1" dirty="0">
                <a:solidFill>
                  <a:srgbClr val="003366"/>
                </a:solidFill>
              </a:rPr>
              <a:t>de Especialidade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PT" dirty="0" smtClean="0">
                <a:solidFill>
                  <a:srgbClr val="003366"/>
                </a:solidFill>
              </a:rPr>
              <a:t>Arruamentos, Pavimentação, Drenagem, Paisagismo, IP</a:t>
            </a:r>
            <a:endParaRPr lang="pt-PT" dirty="0">
              <a:solidFill>
                <a:srgbClr val="003366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pt-PT" dirty="0" smtClean="0">
                <a:solidFill>
                  <a:srgbClr val="003366"/>
                </a:solidFill>
              </a:rPr>
              <a:t>Serviços afetados (abastecimento de águas, esgotos pluviais)</a:t>
            </a:r>
            <a:endParaRPr lang="pt-PT" dirty="0">
              <a:solidFill>
                <a:srgbClr val="003366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pt-PT" dirty="0" smtClean="0">
                <a:solidFill>
                  <a:srgbClr val="003366"/>
                </a:solidFill>
              </a:rPr>
              <a:t>Sinalização e segurança</a:t>
            </a:r>
            <a:endParaRPr lang="pt-PT" dirty="0">
              <a:solidFill>
                <a:srgbClr val="003366"/>
              </a:solidFill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35496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0"/>
            <a:ext cx="8172400" cy="900113"/>
          </a:xfrm>
        </p:spPr>
        <p:txBody>
          <a:bodyPr/>
          <a:lstStyle/>
          <a:p>
            <a:pPr algn="ctr"/>
            <a:r>
              <a:rPr lang="de-DE" altLang="pt-PT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REQUALIFICAÇÃO DA CALÇADA DA RINCHOA – RIO DE MOURO</a:t>
            </a:r>
            <a:endParaRPr lang="de-DE" altLang="pt-PT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3726335" y="802827"/>
            <a:ext cx="5417665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pt-PT" sz="20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Caraterização da intervenção</a:t>
            </a:r>
            <a:endParaRPr lang="pt-PT" sz="2000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648346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de-DE" altLang="pt-PT" dirty="0" smtClean="0"/>
              <a:t>  Dezembr</a:t>
            </a:r>
            <a:r>
              <a:rPr lang="de-DE" altLang="pt-PT" dirty="0" smtClean="0"/>
              <a:t>o </a:t>
            </a:r>
            <a:r>
              <a:rPr lang="de-DE" altLang="pt-PT" dirty="0"/>
              <a:t>2016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35496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0"/>
            <a:ext cx="8172400" cy="900113"/>
          </a:xfrm>
        </p:spPr>
        <p:txBody>
          <a:bodyPr/>
          <a:lstStyle/>
          <a:p>
            <a:pPr algn="ctr"/>
            <a:r>
              <a:rPr lang="de-DE" altLang="pt-PT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REQUALIFICAÇÃO DA CALÇADA DA RINCHOA – RIO DE MOURO</a:t>
            </a:r>
            <a:endParaRPr lang="de-DE" altLang="pt-PT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Rectângulo 14"/>
          <p:cNvSpPr/>
          <p:nvPr/>
        </p:nvSpPr>
        <p:spPr>
          <a:xfrm>
            <a:off x="4640178" y="6084718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sz="1800" dirty="0" smtClean="0">
                <a:solidFill>
                  <a:srgbClr val="003366"/>
                </a:solidFill>
              </a:rPr>
              <a:t>Obrigado</a:t>
            </a:r>
            <a:endParaRPr lang="pt-PT" sz="1800" dirty="0">
              <a:solidFill>
                <a:srgbClr val="003366"/>
              </a:solidFill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" r="-27"/>
          <a:stretch/>
        </p:blipFill>
        <p:spPr>
          <a:xfrm rot="16200000">
            <a:off x="2113578" y="-17234"/>
            <a:ext cx="5175997" cy="702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1854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0001" r="8375" b="33289"/>
          <a:stretch/>
        </p:blipFill>
        <p:spPr bwMode="auto">
          <a:xfrm>
            <a:off x="1327823" y="3410921"/>
            <a:ext cx="7128791" cy="287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de-DE" altLang="pt-PT" dirty="0"/>
              <a:t>Dezembro </a:t>
            </a:r>
            <a:r>
              <a:rPr lang="de-DE" altLang="pt-PT" dirty="0" smtClean="0"/>
              <a:t>2016</a:t>
            </a:r>
            <a:endParaRPr lang="de-DE" altLang="pt-PT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0"/>
            <a:ext cx="8172400" cy="900113"/>
          </a:xfrm>
        </p:spPr>
        <p:txBody>
          <a:bodyPr/>
          <a:lstStyle/>
          <a:p>
            <a:pPr algn="ctr"/>
            <a:r>
              <a:rPr lang="de-DE" altLang="pt-PT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REQUALIFICAÇÃO DA CALÇADA DA RINCHOA – RIO DE MOURO</a:t>
            </a:r>
            <a:endParaRPr lang="de-DE" altLang="pt-PT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1691680" y="2420888"/>
            <a:ext cx="64010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t-PT" b="1" dirty="0">
              <a:solidFill>
                <a:srgbClr val="0066CC"/>
              </a:solidFill>
            </a:endParaRPr>
          </a:p>
          <a:p>
            <a:pPr lvl="0"/>
            <a:endParaRPr lang="pt-PT" b="1" dirty="0">
              <a:solidFill>
                <a:srgbClr val="0066CC"/>
              </a:solidFill>
            </a:endParaRPr>
          </a:p>
          <a:p>
            <a:pPr lvl="0"/>
            <a:endParaRPr lang="pt-PT" b="1" dirty="0">
              <a:solidFill>
                <a:srgbClr val="0066CC"/>
              </a:solidFill>
            </a:endParaRPr>
          </a:p>
          <a:p>
            <a:pPr lvl="0"/>
            <a:endParaRPr lang="pt-PT" b="1" dirty="0">
              <a:solidFill>
                <a:srgbClr val="0066CC"/>
              </a:solidFill>
            </a:endParaRPr>
          </a:p>
          <a:p>
            <a:pPr lvl="0"/>
            <a:endParaRPr lang="pt-PT" b="1" dirty="0">
              <a:solidFill>
                <a:srgbClr val="0066CC"/>
              </a:solidFill>
            </a:endParaRPr>
          </a:p>
          <a:p>
            <a:pPr lvl="0"/>
            <a:endParaRPr lang="pt-PT" b="1" dirty="0">
              <a:solidFill>
                <a:srgbClr val="0066CC"/>
              </a:solidFill>
            </a:endParaRPr>
          </a:p>
          <a:p>
            <a:pPr lvl="0"/>
            <a:endParaRPr lang="pt-PT" b="1" dirty="0">
              <a:solidFill>
                <a:srgbClr val="0066CC"/>
              </a:solidFill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46421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ângulo 7"/>
          <p:cNvSpPr/>
          <p:nvPr/>
        </p:nvSpPr>
        <p:spPr>
          <a:xfrm>
            <a:off x="58616" y="1389836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>
              <a:lnSpc>
                <a:spcPct val="150000"/>
              </a:lnSpc>
            </a:pPr>
            <a:r>
              <a:rPr lang="pt-PT" dirty="0" smtClean="0">
                <a:solidFill>
                  <a:srgbClr val="003366"/>
                </a:solidFill>
              </a:rPr>
              <a:t>A realização da intervenção proposta pretende dar cumprimento aos objectivos prioritários da Câmara Municipal de Sintra no âmbito da valorização do espaço público e </a:t>
            </a:r>
            <a:r>
              <a:rPr lang="pt-PT" dirty="0">
                <a:solidFill>
                  <a:srgbClr val="003366"/>
                </a:solidFill>
              </a:rPr>
              <a:t>r</a:t>
            </a:r>
            <a:r>
              <a:rPr lang="pt-PT" dirty="0" smtClean="0">
                <a:solidFill>
                  <a:srgbClr val="003366"/>
                </a:solidFill>
              </a:rPr>
              <a:t>equalificação </a:t>
            </a:r>
            <a:r>
              <a:rPr lang="pt-PT" dirty="0">
                <a:solidFill>
                  <a:srgbClr val="003366"/>
                </a:solidFill>
              </a:rPr>
              <a:t>u</a:t>
            </a:r>
            <a:r>
              <a:rPr lang="pt-PT" dirty="0" smtClean="0">
                <a:solidFill>
                  <a:srgbClr val="003366"/>
                </a:solidFill>
              </a:rPr>
              <a:t>rbana, surgindo </a:t>
            </a:r>
            <a:r>
              <a:rPr lang="pt-PT" dirty="0">
                <a:solidFill>
                  <a:srgbClr val="003366"/>
                </a:solidFill>
              </a:rPr>
              <a:t>da necessidade de </a:t>
            </a:r>
            <a:r>
              <a:rPr lang="pt-PT" dirty="0" smtClean="0">
                <a:solidFill>
                  <a:srgbClr val="003366"/>
                </a:solidFill>
              </a:rPr>
              <a:t>beneficiar esta importante infra-estrutura, melhorando </a:t>
            </a:r>
            <a:r>
              <a:rPr lang="pt-PT" dirty="0">
                <a:solidFill>
                  <a:srgbClr val="003366"/>
                </a:solidFill>
              </a:rPr>
              <a:t>a </a:t>
            </a:r>
            <a:r>
              <a:rPr lang="pt-PT" dirty="0" smtClean="0">
                <a:solidFill>
                  <a:srgbClr val="003366"/>
                </a:solidFill>
              </a:rPr>
              <a:t>mobilidade viária e pedonal, aumentando a segurança e conforto através da requalificação global do espaço público.</a:t>
            </a:r>
            <a:endParaRPr lang="pt-PT" dirty="0">
              <a:solidFill>
                <a:srgbClr val="003366"/>
              </a:solidFill>
            </a:endParaRPr>
          </a:p>
          <a:p>
            <a:pPr lvl="2"/>
            <a:endParaRPr lang="pt-PT" b="1" dirty="0">
              <a:solidFill>
                <a:srgbClr val="003366"/>
              </a:solidFill>
            </a:endParaRPr>
          </a:p>
        </p:txBody>
      </p:sp>
      <p:sp>
        <p:nvSpPr>
          <p:cNvPr id="9" name="Rectângulo 8"/>
          <p:cNvSpPr/>
          <p:nvPr/>
        </p:nvSpPr>
        <p:spPr>
          <a:xfrm>
            <a:off x="3726335" y="802827"/>
            <a:ext cx="5417665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pt-PT" sz="20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Enquadramento</a:t>
            </a:r>
            <a:endParaRPr lang="pt-PT" sz="2000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de-DE" altLang="pt-PT" dirty="0"/>
              <a:t>Dezembro </a:t>
            </a:r>
            <a:r>
              <a:rPr lang="de-DE" altLang="pt-PT" dirty="0" smtClean="0"/>
              <a:t>2016</a:t>
            </a:r>
            <a:endParaRPr lang="de-DE" altLang="pt-PT" dirty="0"/>
          </a:p>
        </p:txBody>
      </p:sp>
      <p:sp>
        <p:nvSpPr>
          <p:cNvPr id="2" name="Rectângulo 1"/>
          <p:cNvSpPr/>
          <p:nvPr/>
        </p:nvSpPr>
        <p:spPr>
          <a:xfrm>
            <a:off x="1021323" y="956476"/>
            <a:ext cx="7367101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b="1" dirty="0" smtClean="0">
                <a:solidFill>
                  <a:srgbClr val="003366"/>
                </a:solidFill>
              </a:rPr>
              <a:t>Objetivos</a:t>
            </a:r>
            <a:endParaRPr lang="pt-PT" dirty="0">
              <a:solidFill>
                <a:srgbClr val="003366"/>
              </a:solidFill>
            </a:endParaRP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pt-PT" dirty="0" smtClean="0">
                <a:solidFill>
                  <a:srgbClr val="003366"/>
                </a:solidFill>
              </a:rPr>
              <a:t>Valorizar </a:t>
            </a:r>
            <a:r>
              <a:rPr lang="pt-PT" dirty="0">
                <a:solidFill>
                  <a:srgbClr val="003366"/>
                </a:solidFill>
              </a:rPr>
              <a:t>todo o espaço </a:t>
            </a:r>
            <a:r>
              <a:rPr lang="pt-PT" dirty="0" smtClean="0">
                <a:solidFill>
                  <a:srgbClr val="003366"/>
                </a:solidFill>
              </a:rPr>
              <a:t>público, através da melhoria da acessibilidade e da </a:t>
            </a:r>
            <a:r>
              <a:rPr lang="pt-PT" dirty="0">
                <a:solidFill>
                  <a:srgbClr val="003366"/>
                </a:solidFill>
              </a:rPr>
              <a:t>segurança </a:t>
            </a:r>
            <a:r>
              <a:rPr lang="pt-PT" dirty="0" smtClean="0">
                <a:solidFill>
                  <a:srgbClr val="003366"/>
                </a:solidFill>
              </a:rPr>
              <a:t>de peões e automobilistas, com a implementação </a:t>
            </a:r>
            <a:r>
              <a:rPr lang="pt-PT" dirty="0">
                <a:solidFill>
                  <a:srgbClr val="003366"/>
                </a:solidFill>
              </a:rPr>
              <a:t>de medidas de acalmia de </a:t>
            </a:r>
            <a:r>
              <a:rPr lang="pt-PT" dirty="0" smtClean="0">
                <a:solidFill>
                  <a:srgbClr val="003366"/>
                </a:solidFill>
              </a:rPr>
              <a:t>tráfego/ fluidez do trânsito e requalificação de espaços pedonais e de estadia; alavancar as </a:t>
            </a:r>
            <a:r>
              <a:rPr lang="pt-PT" dirty="0" err="1" smtClean="0">
                <a:solidFill>
                  <a:srgbClr val="003366"/>
                </a:solidFill>
              </a:rPr>
              <a:t>atividades</a:t>
            </a:r>
            <a:r>
              <a:rPr lang="pt-PT" dirty="0" smtClean="0">
                <a:solidFill>
                  <a:srgbClr val="003366"/>
                </a:solidFill>
              </a:rPr>
              <a:t> lúdicas e comerciais face à nova </a:t>
            </a:r>
            <a:r>
              <a:rPr lang="pt-PT" dirty="0" err="1" smtClean="0">
                <a:solidFill>
                  <a:srgbClr val="003366"/>
                </a:solidFill>
              </a:rPr>
              <a:t>atratividade</a:t>
            </a:r>
            <a:r>
              <a:rPr lang="pt-PT" dirty="0" smtClean="0">
                <a:solidFill>
                  <a:srgbClr val="003366"/>
                </a:solidFill>
              </a:rPr>
              <a:t> criada.</a:t>
            </a:r>
            <a:endParaRPr lang="pt-PT" dirty="0">
              <a:solidFill>
                <a:srgbClr val="003366"/>
              </a:solidFill>
            </a:endParaRPr>
          </a:p>
          <a:p>
            <a:pPr algn="just"/>
            <a:r>
              <a:rPr lang="pt-PT" b="1" dirty="0" smtClean="0">
                <a:solidFill>
                  <a:srgbClr val="003366"/>
                </a:solidFill>
              </a:rPr>
              <a:t>Proposta</a:t>
            </a:r>
            <a:endParaRPr lang="pt-PT" dirty="0" smtClean="0">
              <a:solidFill>
                <a:srgbClr val="003366"/>
              </a:solidFill>
            </a:endParaRP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pt-PT" dirty="0" smtClean="0">
                <a:solidFill>
                  <a:srgbClr val="003366"/>
                </a:solidFill>
              </a:rPr>
              <a:t>Reperfilamento de toda a infraestrutura viária com beneficiação do pavimento e reposição </a:t>
            </a:r>
            <a:r>
              <a:rPr lang="pt-PT" dirty="0">
                <a:solidFill>
                  <a:srgbClr val="003366"/>
                </a:solidFill>
              </a:rPr>
              <a:t>de </a:t>
            </a:r>
            <a:r>
              <a:rPr lang="pt-PT" dirty="0" smtClean="0">
                <a:solidFill>
                  <a:srgbClr val="003366"/>
                </a:solidFill>
              </a:rPr>
              <a:t>sinalização horizontal e vertical. Criação </a:t>
            </a:r>
            <a:r>
              <a:rPr lang="pt-PT" dirty="0">
                <a:solidFill>
                  <a:srgbClr val="003366"/>
                </a:solidFill>
              </a:rPr>
              <a:t>de uma rotunda no entroncamento com a Av. das </a:t>
            </a:r>
            <a:r>
              <a:rPr lang="pt-PT" dirty="0" smtClean="0">
                <a:solidFill>
                  <a:srgbClr val="003366"/>
                </a:solidFill>
              </a:rPr>
              <a:t>Descobertas</a:t>
            </a:r>
            <a:r>
              <a:rPr lang="pt-PT" dirty="0">
                <a:solidFill>
                  <a:srgbClr val="003366"/>
                </a:solidFill>
              </a:rPr>
              <a:t>. Beneficiação da iluminação pública, com recurso à tecnologia LED; 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pt-PT" dirty="0" smtClean="0">
                <a:solidFill>
                  <a:srgbClr val="003366"/>
                </a:solidFill>
              </a:rPr>
              <a:t>Requalificação </a:t>
            </a:r>
            <a:r>
              <a:rPr lang="pt-PT" dirty="0">
                <a:solidFill>
                  <a:srgbClr val="003366"/>
                </a:solidFill>
              </a:rPr>
              <a:t>dos pavimentos </a:t>
            </a:r>
            <a:r>
              <a:rPr lang="pt-PT" dirty="0" smtClean="0">
                <a:solidFill>
                  <a:srgbClr val="003366"/>
                </a:solidFill>
              </a:rPr>
              <a:t>pedonais/canteiros </a:t>
            </a:r>
            <a:r>
              <a:rPr lang="pt-PT" dirty="0">
                <a:solidFill>
                  <a:srgbClr val="003366"/>
                </a:solidFill>
              </a:rPr>
              <a:t>adjacentes </a:t>
            </a:r>
            <a:r>
              <a:rPr lang="pt-PT" dirty="0" smtClean="0">
                <a:solidFill>
                  <a:srgbClr val="003366"/>
                </a:solidFill>
              </a:rPr>
              <a:t>à Calçada </a:t>
            </a:r>
            <a:r>
              <a:rPr lang="pt-PT" dirty="0">
                <a:solidFill>
                  <a:srgbClr val="003366"/>
                </a:solidFill>
              </a:rPr>
              <a:t>da </a:t>
            </a:r>
            <a:r>
              <a:rPr lang="pt-PT" dirty="0" smtClean="0">
                <a:solidFill>
                  <a:srgbClr val="003366"/>
                </a:solidFill>
              </a:rPr>
              <a:t>Rinchoa; (Praceta </a:t>
            </a:r>
            <a:r>
              <a:rPr lang="pt-PT" dirty="0">
                <a:solidFill>
                  <a:srgbClr val="003366"/>
                </a:solidFill>
              </a:rPr>
              <a:t>do Rouxinol, </a:t>
            </a:r>
            <a:r>
              <a:rPr lang="pt-PT" dirty="0" smtClean="0">
                <a:solidFill>
                  <a:srgbClr val="003366"/>
                </a:solidFill>
              </a:rPr>
              <a:t>Largo da Fonte do Rouxinol, Largo junto à Rua das Urzes, Praça Padre Alberto Neto, Praceta das Mimosas, Praceta da Escola Básica nº2 da Rinchoa);</a:t>
            </a:r>
            <a:endParaRPr lang="pt-PT" dirty="0">
              <a:solidFill>
                <a:srgbClr val="003366"/>
              </a:solidFill>
            </a:endParaRP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pt-PT" dirty="0" smtClean="0">
                <a:solidFill>
                  <a:srgbClr val="003366"/>
                </a:solidFill>
              </a:rPr>
              <a:t>Melhoria da qualidade geral do espaço público com ordenamento do estacionamento, deposição de RSU e colocação de mobiliário urbano;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pt-PT" dirty="0" smtClean="0">
                <a:solidFill>
                  <a:srgbClr val="003366"/>
                </a:solidFill>
              </a:rPr>
              <a:t>Reforço </a:t>
            </a:r>
            <a:r>
              <a:rPr lang="pt-PT" dirty="0" smtClean="0">
                <a:solidFill>
                  <a:srgbClr val="003366"/>
                </a:solidFill>
              </a:rPr>
              <a:t>e beneficiação da </a:t>
            </a:r>
            <a:r>
              <a:rPr lang="pt-PT" dirty="0" smtClean="0">
                <a:solidFill>
                  <a:srgbClr val="003366"/>
                </a:solidFill>
              </a:rPr>
              <a:t>drenagem pluvial e </a:t>
            </a:r>
            <a:r>
              <a:rPr lang="pt-PT" dirty="0" smtClean="0">
                <a:solidFill>
                  <a:srgbClr val="003366"/>
                </a:solidFill>
              </a:rPr>
              <a:t>doméstica e substituição </a:t>
            </a:r>
            <a:r>
              <a:rPr lang="pt-PT" dirty="0" smtClean="0">
                <a:solidFill>
                  <a:srgbClr val="003366"/>
                </a:solidFill>
              </a:rPr>
              <a:t>da conduta adutora existente (fibrocimento).</a:t>
            </a:r>
          </a:p>
          <a:p>
            <a:pPr marL="742950" lvl="1" indent="-285750" algn="just">
              <a:buFont typeface="Arial" pitchFamily="34" charset="0"/>
              <a:buChar char="•"/>
            </a:pPr>
            <a:endParaRPr lang="pt-PT" dirty="0" smtClean="0">
              <a:solidFill>
                <a:srgbClr val="003366"/>
              </a:solidFill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35496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ângulo 2"/>
          <p:cNvSpPr/>
          <p:nvPr/>
        </p:nvSpPr>
        <p:spPr>
          <a:xfrm>
            <a:off x="683568" y="1124745"/>
            <a:ext cx="72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b="1" dirty="0" smtClean="0"/>
              <a:t> </a:t>
            </a:r>
            <a:endParaRPr lang="pt-PT" sz="2000" b="1" dirty="0" smtClean="0"/>
          </a:p>
        </p:txBody>
      </p:sp>
      <p:sp>
        <p:nvSpPr>
          <p:cNvPr id="8" name="Rectângulo 7"/>
          <p:cNvSpPr/>
          <p:nvPr/>
        </p:nvSpPr>
        <p:spPr>
          <a:xfrm>
            <a:off x="3726335" y="802827"/>
            <a:ext cx="5417665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pt-PT" sz="20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Caraterização do projeto</a:t>
            </a:r>
            <a:endParaRPr lang="pt-PT" sz="2000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0"/>
            <a:ext cx="8172400" cy="900113"/>
          </a:xfrm>
        </p:spPr>
        <p:txBody>
          <a:bodyPr/>
          <a:lstStyle/>
          <a:p>
            <a:pPr algn="ctr"/>
            <a:r>
              <a:rPr lang="de-DE" altLang="pt-PT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REQUALIFICAÇÃO DA CALÇADA DA RINCHOA – RIO DE MOURO</a:t>
            </a:r>
            <a:endParaRPr lang="de-DE" altLang="pt-PT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612358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pt-PT" dirty="0"/>
              <a:t> </a:t>
            </a:r>
            <a:r>
              <a:rPr lang="de-DE" altLang="pt-PT" dirty="0" smtClean="0"/>
              <a:t>  Dezembro  </a:t>
            </a:r>
            <a:r>
              <a:rPr lang="de-DE" altLang="pt-PT" dirty="0" smtClean="0"/>
              <a:t>2016</a:t>
            </a:r>
            <a:endParaRPr lang="de-DE" altLang="pt-PT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35496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ângulo 6"/>
          <p:cNvSpPr/>
          <p:nvPr/>
        </p:nvSpPr>
        <p:spPr>
          <a:xfrm>
            <a:off x="3995936" y="802827"/>
            <a:ext cx="5148065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>
              <a:spcBef>
                <a:spcPts val="0"/>
              </a:spcBef>
            </a:pPr>
            <a:r>
              <a:rPr lang="pt-PT" sz="20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Calçada </a:t>
            </a:r>
            <a:r>
              <a:rPr lang="pt-PT" sz="2000" b="1" dirty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</a:t>
            </a:r>
            <a:r>
              <a:rPr lang="pt-PT" sz="20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Rinchoa </a:t>
            </a:r>
          </a:p>
          <a:p>
            <a:pPr algn="r">
              <a:spcBef>
                <a:spcPts val="0"/>
              </a:spcBef>
            </a:pPr>
            <a:r>
              <a:rPr lang="pt-PT" sz="20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PT" sz="2000" b="1" dirty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Floreiras </a:t>
            </a:r>
            <a:r>
              <a:rPr lang="pt-PT" sz="20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junto à Praceta </a:t>
            </a:r>
            <a:r>
              <a:rPr lang="pt-PT" sz="2000" b="1" dirty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</a:t>
            </a:r>
            <a:r>
              <a:rPr lang="pt-PT" sz="20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Rouxinol)</a:t>
            </a:r>
            <a:endParaRPr lang="pt-PT" sz="2000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spcBef>
                <a:spcPts val="0"/>
              </a:spcBef>
            </a:pPr>
            <a:endParaRPr lang="pt-PT" sz="2000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0"/>
            <a:ext cx="8172400" cy="900113"/>
          </a:xfrm>
        </p:spPr>
        <p:txBody>
          <a:bodyPr/>
          <a:lstStyle/>
          <a:p>
            <a:pPr algn="ctr"/>
            <a:r>
              <a:rPr lang="de-DE" altLang="pt-PT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REQUALIFICAÇÃO DA CALÇADA DA RINCHOA – RIO DE MOURO</a:t>
            </a:r>
            <a:endParaRPr lang="de-DE" altLang="pt-PT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1" name="Picture 3" descr="P:\DGP-DPGE\. DPGE\FREGUESIAS - OBRAS\Rio Mouro\Calçada da Rinchoa 2016\Apresentação_24junho\desenhos\Simp229416062310121_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3" b="8766"/>
          <a:stretch/>
        </p:blipFill>
        <p:spPr bwMode="auto">
          <a:xfrm>
            <a:off x="2468267" y="1560023"/>
            <a:ext cx="6332299" cy="383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:\DGP-DPGE\. DPGE\FREGUESIAS - OBRAS\Rio Mouro\Calçada da Rinchoa 2016\Apresentação_24junho\desenhos\DWG_praceta rouxino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4" t="28591" r="46786" b="8794"/>
          <a:stretch/>
        </p:blipFill>
        <p:spPr bwMode="auto">
          <a:xfrm>
            <a:off x="512040" y="2348879"/>
            <a:ext cx="1269919" cy="3913315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t="19111" r="6012" b="13924"/>
          <a:stretch/>
        </p:blipFill>
        <p:spPr bwMode="auto">
          <a:xfrm>
            <a:off x="511713" y="978707"/>
            <a:ext cx="2802559" cy="127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arcador de Posição da Data 2"/>
          <p:cNvSpPr txBox="1">
            <a:spLocks/>
          </p:cNvSpPr>
          <p:nvPr/>
        </p:nvSpPr>
        <p:spPr bwMode="auto">
          <a:xfrm rot="16200000">
            <a:off x="-274591" y="5425750"/>
            <a:ext cx="133164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00399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de-DE" altLang="pt-PT" dirty="0" smtClean="0"/>
              <a:t>Planta proposta</a:t>
            </a:r>
            <a:endParaRPr lang="de-DE" altLang="pt-PT" dirty="0"/>
          </a:p>
        </p:txBody>
      </p:sp>
      <p:sp>
        <p:nvSpPr>
          <p:cNvPr id="11" name="Rectângulo 10"/>
          <p:cNvSpPr/>
          <p:nvPr/>
        </p:nvSpPr>
        <p:spPr>
          <a:xfrm>
            <a:off x="2319847" y="5431198"/>
            <a:ext cx="64807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dirty="0" smtClean="0">
                <a:solidFill>
                  <a:srgbClr val="003366"/>
                </a:solidFill>
              </a:rPr>
              <a:t>Alargamento da área de passeio e criação de estacionamento. Pavimentação em calçada, reabilitação e pintura de muros. Reforço das plantações.</a:t>
            </a:r>
            <a:endParaRPr lang="pt-PT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5871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pt-PT" dirty="0" smtClean="0"/>
              <a:t>  Dezembro</a:t>
            </a:r>
            <a:r>
              <a:rPr lang="de-DE" altLang="pt-PT" dirty="0" smtClean="0"/>
              <a:t>  </a:t>
            </a:r>
            <a:r>
              <a:rPr lang="de-DE" altLang="pt-PT" dirty="0" smtClean="0"/>
              <a:t>2016</a:t>
            </a:r>
            <a:endParaRPr lang="de-DE" altLang="pt-PT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35496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ângulo 7"/>
          <p:cNvSpPr/>
          <p:nvPr/>
        </p:nvSpPr>
        <p:spPr>
          <a:xfrm>
            <a:off x="3726335" y="802827"/>
            <a:ext cx="5417665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pt-PT" sz="20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Praceta do Rouxinol</a:t>
            </a:r>
            <a:endParaRPr lang="pt-PT" sz="2000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0"/>
            <a:ext cx="8172400" cy="900113"/>
          </a:xfrm>
        </p:spPr>
        <p:txBody>
          <a:bodyPr/>
          <a:lstStyle/>
          <a:p>
            <a:pPr algn="ctr"/>
            <a:r>
              <a:rPr lang="de-DE" altLang="pt-PT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REQUALIFICAÇÃO DA CALÇADA DA RINCHOA – RIO DE MOURO</a:t>
            </a:r>
            <a:endParaRPr lang="de-DE" altLang="pt-PT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t="51810" r="51452" b="15433"/>
          <a:stretch/>
        </p:blipFill>
        <p:spPr bwMode="auto">
          <a:xfrm rot="10800000">
            <a:off x="381810" y="1577893"/>
            <a:ext cx="3312368" cy="3614871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xtLst/>
        </p:spPr>
      </p:pic>
      <p:pic>
        <p:nvPicPr>
          <p:cNvPr id="3074" name="Picture 2" descr="P:\DGP-DPGE\. DPGE\FREGUESIAS - OBRAS\Rio Mouro\Calçada da Rinchoa 2016\Apresentação_24junho\desenhos\Simp229416062310120_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462" y="1553121"/>
            <a:ext cx="5183410" cy="36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arcador de Posição da Data 2"/>
          <p:cNvSpPr txBox="1">
            <a:spLocks/>
          </p:cNvSpPr>
          <p:nvPr/>
        </p:nvSpPr>
        <p:spPr bwMode="auto">
          <a:xfrm>
            <a:off x="233772" y="1588643"/>
            <a:ext cx="133164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00399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de-DE" altLang="pt-PT" dirty="0" smtClean="0"/>
              <a:t>Planta proposta</a:t>
            </a:r>
            <a:endParaRPr lang="de-DE" altLang="pt-PT" dirty="0"/>
          </a:p>
        </p:txBody>
      </p:sp>
      <p:sp>
        <p:nvSpPr>
          <p:cNvPr id="11" name="Rectângulo 10"/>
          <p:cNvSpPr/>
          <p:nvPr/>
        </p:nvSpPr>
        <p:spPr>
          <a:xfrm>
            <a:off x="323527" y="5396509"/>
            <a:ext cx="87495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dirty="0" smtClean="0">
                <a:solidFill>
                  <a:srgbClr val="003366"/>
                </a:solidFill>
              </a:rPr>
              <a:t>Requalificação da zona de estadia com mobiliário, pavimentação em calçada, reabilitação e pintura de muros (mantendo o grafitis). Reforço das plantações.</a:t>
            </a:r>
            <a:endParaRPr lang="pt-PT" dirty="0">
              <a:solidFill>
                <a:srgbClr val="003366"/>
              </a:solidFill>
            </a:endParaRPr>
          </a:p>
        </p:txBody>
      </p:sp>
      <p:pic>
        <p:nvPicPr>
          <p:cNvPr id="6147" name="Picture 3" descr="P:\DGP-DPGE\. DPGE\FREGUESIAS - OBRAS\Rio Mouro\Calçada da Rinchoa 2016\fotos\2016-03-31\IMG_20160331_09575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82" t="38751" r="7577" b="28893"/>
          <a:stretch/>
        </p:blipFill>
        <p:spPr bwMode="auto">
          <a:xfrm>
            <a:off x="8144152" y="3342125"/>
            <a:ext cx="524360" cy="39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67281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:\DGP-DPGE\. DPGE\FREGUESIAS - OBRAS\Rio Mouro\Calçada da Rinchoa 2016\Apresentação_24junho\desenhos\DWG_canteiro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5" t="8995" r="28368" b="7899"/>
          <a:stretch/>
        </p:blipFill>
        <p:spPr bwMode="auto">
          <a:xfrm rot="10800000">
            <a:off x="395535" y="874440"/>
            <a:ext cx="2173672" cy="5542223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de-DE" altLang="pt-PT" dirty="0" smtClean="0"/>
              <a:t>Dezembr</a:t>
            </a:r>
            <a:r>
              <a:rPr lang="de-DE" altLang="pt-PT" dirty="0" smtClean="0"/>
              <a:t>o </a:t>
            </a:r>
            <a:r>
              <a:rPr lang="de-DE" altLang="pt-PT" dirty="0"/>
              <a:t>2016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7544" y="4132823"/>
            <a:ext cx="75248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t-PT" sz="1800" dirty="0"/>
              <a:t>  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35496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ângulo 17"/>
          <p:cNvSpPr/>
          <p:nvPr/>
        </p:nvSpPr>
        <p:spPr>
          <a:xfrm>
            <a:off x="683568" y="1124745"/>
            <a:ext cx="72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b="1" dirty="0" smtClean="0"/>
              <a:t> </a:t>
            </a:r>
            <a:endParaRPr lang="pt-PT" sz="2000" b="1" dirty="0" smtClean="0"/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0"/>
            <a:ext cx="8172400" cy="900113"/>
          </a:xfrm>
        </p:spPr>
        <p:txBody>
          <a:bodyPr/>
          <a:lstStyle/>
          <a:p>
            <a:pPr algn="ctr"/>
            <a:r>
              <a:rPr lang="de-DE" altLang="pt-PT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REQUALIFICAÇÃO DA CALÇADA DA RINCHOA – RIO DE MOURO</a:t>
            </a:r>
            <a:endParaRPr lang="de-DE" altLang="pt-PT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 descr="P:\DGP-DPGE\. DPGE\FREGUESIAS - OBRAS\Rio Mouro\Calçada da Rinchoa 2016\Apresentação_24junho\desenhos\Simp229416062310130_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04268"/>
            <a:ext cx="6157280" cy="435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ângulo 16"/>
          <p:cNvSpPr/>
          <p:nvPr/>
        </p:nvSpPr>
        <p:spPr>
          <a:xfrm>
            <a:off x="2770697" y="5396509"/>
            <a:ext cx="6302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dirty="0" smtClean="0">
                <a:solidFill>
                  <a:srgbClr val="003366"/>
                </a:solidFill>
              </a:rPr>
              <a:t>Alargamento da área de passeio e criação de estacionamento. Pavimentação em calçada, reabilitação e pintura de muros. Reforço das plantações nos canteiros.</a:t>
            </a:r>
            <a:endParaRPr lang="pt-PT" dirty="0">
              <a:solidFill>
                <a:srgbClr val="003366"/>
              </a:solidFill>
            </a:endParaRPr>
          </a:p>
        </p:txBody>
      </p:sp>
      <p:sp>
        <p:nvSpPr>
          <p:cNvPr id="19" name="Rectângulo 18"/>
          <p:cNvSpPr/>
          <p:nvPr/>
        </p:nvSpPr>
        <p:spPr>
          <a:xfrm>
            <a:off x="683568" y="802827"/>
            <a:ext cx="846043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>
              <a:spcBef>
                <a:spcPts val="0"/>
              </a:spcBef>
            </a:pPr>
            <a:r>
              <a:rPr lang="pt-PT" sz="20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Calçada da Rinchoa </a:t>
            </a:r>
          </a:p>
          <a:p>
            <a:pPr algn="r">
              <a:spcBef>
                <a:spcPts val="0"/>
              </a:spcBef>
            </a:pPr>
            <a:r>
              <a:rPr lang="pt-PT" sz="20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PT" sz="2000" b="1" dirty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Floreiras </a:t>
            </a:r>
            <a:r>
              <a:rPr lang="pt-PT" sz="20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junto ao  entroncamento com a R. Casal da Serra) </a:t>
            </a:r>
            <a:endParaRPr lang="pt-PT" sz="2000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Marcador de Posição da Data 2"/>
          <p:cNvSpPr txBox="1">
            <a:spLocks/>
          </p:cNvSpPr>
          <p:nvPr/>
        </p:nvSpPr>
        <p:spPr bwMode="auto">
          <a:xfrm>
            <a:off x="233772" y="6138584"/>
            <a:ext cx="133164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00399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de-DE" altLang="pt-PT" dirty="0" smtClean="0"/>
              <a:t>Planta proposta</a:t>
            </a:r>
            <a:endParaRPr lang="de-DE" altLang="pt-PT" dirty="0"/>
          </a:p>
        </p:txBody>
      </p:sp>
    </p:spTree>
    <p:extLst>
      <p:ext uri="{BB962C8B-B14F-4D97-AF65-F5344CB8AC3E}">
        <p14:creationId xmlns:p14="http://schemas.microsoft.com/office/powerpoint/2010/main" val="355815136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pt-PT" dirty="0" smtClean="0"/>
              <a:t>  Dezembro</a:t>
            </a:r>
            <a:r>
              <a:rPr lang="de-DE" altLang="pt-PT" dirty="0" smtClean="0"/>
              <a:t>  </a:t>
            </a:r>
            <a:r>
              <a:rPr lang="de-DE" altLang="pt-PT" dirty="0" smtClean="0"/>
              <a:t>2016</a:t>
            </a:r>
            <a:endParaRPr lang="de-DE" altLang="pt-PT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6" r="24301"/>
          <a:stretch/>
        </p:blipFill>
        <p:spPr>
          <a:xfrm rot="16200000">
            <a:off x="3263681" y="785500"/>
            <a:ext cx="2243536" cy="6024977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05028" y="1517135"/>
            <a:ext cx="756084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t-PT" dirty="0" smtClean="0">
                <a:solidFill>
                  <a:srgbClr val="003366"/>
                </a:solidFill>
              </a:rPr>
              <a:t>O </a:t>
            </a:r>
            <a:r>
              <a:rPr lang="pt-PT" dirty="0">
                <a:solidFill>
                  <a:srgbClr val="003366"/>
                </a:solidFill>
              </a:rPr>
              <a:t>perfil transversal tipo adoptado teve como base um conjunto de </a:t>
            </a:r>
            <a:r>
              <a:rPr lang="pt-PT" dirty="0" smtClean="0">
                <a:solidFill>
                  <a:srgbClr val="003366"/>
                </a:solidFill>
              </a:rPr>
              <a:t>pressupostos de projecto </a:t>
            </a:r>
            <a:r>
              <a:rPr lang="pt-PT" dirty="0">
                <a:solidFill>
                  <a:srgbClr val="003366"/>
                </a:solidFill>
              </a:rPr>
              <a:t>e </a:t>
            </a:r>
            <a:r>
              <a:rPr lang="pt-PT" dirty="0" smtClean="0">
                <a:solidFill>
                  <a:srgbClr val="003366"/>
                </a:solidFill>
              </a:rPr>
              <a:t>as normas </a:t>
            </a:r>
            <a:r>
              <a:rPr lang="pt-PT" dirty="0">
                <a:solidFill>
                  <a:srgbClr val="003366"/>
                </a:solidFill>
              </a:rPr>
              <a:t>técnicas </a:t>
            </a:r>
            <a:r>
              <a:rPr lang="pt-PT" dirty="0" smtClean="0">
                <a:solidFill>
                  <a:srgbClr val="003366"/>
                </a:solidFill>
              </a:rPr>
              <a:t>em vigor, possibilitando o trânsito de peões e de veículos de todas as dimensões. Deste modo pretende-se dar resposta às patologias identificadas nas imagens. </a:t>
            </a:r>
            <a:endParaRPr lang="pt-PT" dirty="0">
              <a:solidFill>
                <a:srgbClr val="003366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35496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683568" y="1124745"/>
            <a:ext cx="72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b="1" dirty="0" smtClean="0"/>
              <a:t> </a:t>
            </a:r>
            <a:endParaRPr lang="pt-PT" sz="2000" b="1" dirty="0" smtClean="0"/>
          </a:p>
        </p:txBody>
      </p:sp>
      <p:sp>
        <p:nvSpPr>
          <p:cNvPr id="13" name="Rectângulo 12"/>
          <p:cNvSpPr/>
          <p:nvPr/>
        </p:nvSpPr>
        <p:spPr>
          <a:xfrm>
            <a:off x="651222" y="809249"/>
            <a:ext cx="846043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>
              <a:spcBef>
                <a:spcPts val="0"/>
              </a:spcBef>
            </a:pPr>
            <a:r>
              <a:rPr lang="pt-PT" sz="20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Calçada da Rinchoa </a:t>
            </a:r>
          </a:p>
          <a:p>
            <a:pPr algn="r">
              <a:spcBef>
                <a:spcPts val="0"/>
              </a:spcBef>
            </a:pPr>
            <a:r>
              <a:rPr lang="pt-PT" sz="20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(Perfil longitudinal tipo) </a:t>
            </a:r>
            <a:endParaRPr lang="pt-PT" sz="2000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0"/>
            <a:ext cx="8172400" cy="900113"/>
          </a:xfrm>
        </p:spPr>
        <p:txBody>
          <a:bodyPr/>
          <a:lstStyle/>
          <a:p>
            <a:pPr algn="ctr"/>
            <a:r>
              <a:rPr lang="de-DE" altLang="pt-PT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REQUALIFICAÇÃO DA CALÇADA DA RINCHOA – RIO DE MOURO</a:t>
            </a:r>
            <a:endParaRPr lang="de-DE" altLang="pt-PT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960" y="5119445"/>
            <a:ext cx="1509678" cy="1131706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7384" y="5078415"/>
            <a:ext cx="1564411" cy="117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5" t="11800" r="32059" b="23268"/>
          <a:stretch/>
        </p:blipFill>
        <p:spPr bwMode="auto">
          <a:xfrm>
            <a:off x="5733482" y="5102314"/>
            <a:ext cx="1647434" cy="116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00664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de-DE" altLang="pt-PT" dirty="0" smtClean="0"/>
              <a:t>  Dezembr</a:t>
            </a:r>
            <a:r>
              <a:rPr lang="de-DE" altLang="pt-PT" dirty="0" smtClean="0"/>
              <a:t>o </a:t>
            </a:r>
            <a:r>
              <a:rPr lang="de-DE" altLang="pt-PT" dirty="0"/>
              <a:t>2016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6863266" y="2862813"/>
            <a:ext cx="75248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t-PT" sz="1800" dirty="0"/>
              <a:t>  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35496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5587295" y="1124745"/>
            <a:ext cx="72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b="1" dirty="0" smtClean="0"/>
              <a:t> </a:t>
            </a:r>
            <a:endParaRPr lang="pt-PT" sz="2000" b="1" dirty="0" smtClean="0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0"/>
            <a:ext cx="8172400" cy="900113"/>
          </a:xfrm>
        </p:spPr>
        <p:txBody>
          <a:bodyPr/>
          <a:lstStyle/>
          <a:p>
            <a:pPr algn="ctr"/>
            <a:r>
              <a:rPr lang="de-DE" altLang="pt-PT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REQUALIFICAÇÃO DA CALÇADA DA RINCHOA – RIO DE MOURO</a:t>
            </a:r>
            <a:endParaRPr lang="de-DE" altLang="pt-PT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 descr="P:\DGP-DPGE\. DPGE\FREGUESIAS - OBRAS\Rio Mouro\Calçada da Rinchoa 2016\Apresentação_24junho\desenhos\DWG_fonte do rouxino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6" t="1236" r="8611"/>
          <a:stretch/>
        </p:blipFill>
        <p:spPr bwMode="auto">
          <a:xfrm rot="16200000">
            <a:off x="3627660" y="741380"/>
            <a:ext cx="3751508" cy="7047404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:\DGP-DPGE\. DPGE\FREGUESIAS - OBRAS\Rio Mouro\Calçada da Rinchoa 2016\Apresentação_24junho\desenhos\Simp229416062310151_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2502741" cy="176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ângulo 16"/>
          <p:cNvSpPr/>
          <p:nvPr/>
        </p:nvSpPr>
        <p:spPr>
          <a:xfrm>
            <a:off x="3726335" y="802827"/>
            <a:ext cx="5417665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pt-PT" sz="20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Largo da Fonte do Rouxinol</a:t>
            </a:r>
            <a:endParaRPr lang="pt-PT" sz="2000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" t="20084" r="35917" b="20844"/>
          <a:stretch/>
        </p:blipFill>
        <p:spPr bwMode="auto">
          <a:xfrm>
            <a:off x="7212044" y="1270163"/>
            <a:ext cx="1818504" cy="104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1" t="18869" r="20095" b="18068"/>
          <a:stretch/>
        </p:blipFill>
        <p:spPr bwMode="auto">
          <a:xfrm>
            <a:off x="4810592" y="1270163"/>
            <a:ext cx="2009094" cy="106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" t="17541" r="12141" b="18069"/>
          <a:stretch/>
        </p:blipFill>
        <p:spPr bwMode="auto">
          <a:xfrm>
            <a:off x="1979711" y="1270163"/>
            <a:ext cx="2408853" cy="106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Marcador de Posição da Data 2"/>
          <p:cNvSpPr txBox="1">
            <a:spLocks/>
          </p:cNvSpPr>
          <p:nvPr/>
        </p:nvSpPr>
        <p:spPr bwMode="auto">
          <a:xfrm>
            <a:off x="1866312" y="5829432"/>
            <a:ext cx="133164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00399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de-DE" altLang="pt-PT" dirty="0" smtClean="0">
                <a:solidFill>
                  <a:srgbClr val="003366"/>
                </a:solidFill>
              </a:rPr>
              <a:t>Planta proposta</a:t>
            </a:r>
            <a:endParaRPr lang="de-DE" altLang="pt-PT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73170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pt-PT" dirty="0"/>
              <a:t> </a:t>
            </a:r>
            <a:r>
              <a:rPr lang="de-DE" altLang="pt-PT" dirty="0" smtClean="0"/>
              <a:t> Dezembro</a:t>
            </a:r>
            <a:r>
              <a:rPr lang="de-DE" altLang="pt-PT" dirty="0" smtClean="0"/>
              <a:t>  </a:t>
            </a:r>
            <a:r>
              <a:rPr lang="de-DE" altLang="pt-PT" dirty="0" smtClean="0"/>
              <a:t>2016</a:t>
            </a:r>
            <a:endParaRPr lang="de-DE" altLang="pt-PT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0049" y="1528575"/>
            <a:ext cx="813690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t-PT" dirty="0" smtClean="0">
                <a:solidFill>
                  <a:srgbClr val="003366"/>
                </a:solidFill>
              </a:rPr>
              <a:t>Na zona junto à fonte do rouxinol, procurou-se criar uma bolsa de estacionamento que tivesse um perfil quase contínuo e pavimento em calçada, por forma a originar uma área de circulação compartilhada e com múltiplas possibilidades de utilização. A zona de estacionamento será balizada com pilaretes metálicos. Colocação de mobiliário e árvores.</a:t>
            </a:r>
            <a:endParaRPr lang="pt-PT" dirty="0">
              <a:solidFill>
                <a:srgbClr val="003366"/>
              </a:solidFill>
            </a:endParaRPr>
          </a:p>
        </p:txBody>
      </p:sp>
      <p:sp>
        <p:nvSpPr>
          <p:cNvPr id="5" name="Rectângulo 4"/>
          <p:cNvSpPr/>
          <p:nvPr/>
        </p:nvSpPr>
        <p:spPr>
          <a:xfrm>
            <a:off x="588988" y="1165394"/>
            <a:ext cx="475252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sz="1800" b="1" dirty="0"/>
          </a:p>
          <a:p>
            <a:endParaRPr lang="pt-PT" sz="1800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5" b="20054"/>
          <a:stretch/>
        </p:blipFill>
        <p:spPr>
          <a:xfrm>
            <a:off x="1150785" y="3186058"/>
            <a:ext cx="6733583" cy="2832895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35496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ângulo 8"/>
          <p:cNvSpPr/>
          <p:nvPr/>
        </p:nvSpPr>
        <p:spPr>
          <a:xfrm>
            <a:off x="683568" y="1124745"/>
            <a:ext cx="72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b="1" dirty="0" smtClean="0"/>
              <a:t> </a:t>
            </a:r>
            <a:endParaRPr lang="pt-PT" sz="2000" b="1" dirty="0" smtClean="0"/>
          </a:p>
        </p:txBody>
      </p:sp>
      <p:sp>
        <p:nvSpPr>
          <p:cNvPr id="10" name="Rectângulo 9"/>
          <p:cNvSpPr/>
          <p:nvPr/>
        </p:nvSpPr>
        <p:spPr>
          <a:xfrm>
            <a:off x="683568" y="1124745"/>
            <a:ext cx="72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b="1" dirty="0" smtClean="0"/>
              <a:t> </a:t>
            </a:r>
            <a:endParaRPr lang="pt-PT" sz="2000" b="1" dirty="0" smtClean="0"/>
          </a:p>
        </p:txBody>
      </p:sp>
      <p:sp>
        <p:nvSpPr>
          <p:cNvPr id="11" name="Rectângulo 10"/>
          <p:cNvSpPr/>
          <p:nvPr/>
        </p:nvSpPr>
        <p:spPr>
          <a:xfrm>
            <a:off x="3726335" y="802827"/>
            <a:ext cx="5417665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pt-PT" sz="20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Largo da Fonte do Rouxinol</a:t>
            </a:r>
            <a:endParaRPr lang="pt-PT" sz="2000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0"/>
            <a:ext cx="8172400" cy="900113"/>
          </a:xfrm>
        </p:spPr>
        <p:txBody>
          <a:bodyPr/>
          <a:lstStyle/>
          <a:p>
            <a:pPr algn="ctr"/>
            <a:r>
              <a:rPr lang="de-DE" altLang="pt-PT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REQUALIFICAÇÃO DA CALÇADA DA RINCHOA – RIO DE MOURO</a:t>
            </a:r>
            <a:endParaRPr lang="de-DE" altLang="pt-PT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752595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M2004">
  <a:themeElements>
    <a:clrScheme name="">
      <a:dk1>
        <a:srgbClr val="5F5F5F"/>
      </a:dk1>
      <a:lt1>
        <a:srgbClr val="FFFFFF"/>
      </a:lt1>
      <a:dk2>
        <a:srgbClr val="5F5F5F"/>
      </a:dk2>
      <a:lt2>
        <a:srgbClr val="808080"/>
      </a:lt2>
      <a:accent1>
        <a:srgbClr val="FF3300"/>
      </a:accent1>
      <a:accent2>
        <a:srgbClr val="3333CC"/>
      </a:accent2>
      <a:accent3>
        <a:srgbClr val="FFFFFF"/>
      </a:accent3>
      <a:accent4>
        <a:srgbClr val="505050"/>
      </a:accent4>
      <a:accent5>
        <a:srgbClr val="FFADAA"/>
      </a:accent5>
      <a:accent6>
        <a:srgbClr val="2D2DB9"/>
      </a:accent6>
      <a:hlink>
        <a:srgbClr val="CCCCFF"/>
      </a:hlink>
      <a:folHlink>
        <a:srgbClr val="B2B2B2"/>
      </a:folHlink>
    </a:clrScheme>
    <a:fontScheme name="DM200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107763" dir="2700000" algn="ctr" rotWithShape="0">
            <a:schemeClr val="bg2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altLang="pt-PT" sz="1600" b="0" i="0" u="none" strike="noStrike" cap="none" normalizeH="0" baseline="0" smtClean="0">
            <a:ln>
              <a:noFill/>
            </a:ln>
            <a:solidFill>
              <a:srgbClr val="2D309F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107763" dir="2700000" algn="ctr" rotWithShape="0">
            <a:schemeClr val="bg2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altLang="pt-PT" sz="1600" b="0" i="0" u="none" strike="noStrike" cap="none" normalizeH="0" baseline="0" smtClean="0">
            <a:ln>
              <a:noFill/>
            </a:ln>
            <a:solidFill>
              <a:srgbClr val="2D309F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M2004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M2004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M2004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M2004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M200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M200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M200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5824</TotalTime>
  <Words>1039</Words>
  <Application>Microsoft Office PowerPoint</Application>
  <PresentationFormat>Apresentação no Ecrã (4:3)</PresentationFormat>
  <Paragraphs>115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16</vt:i4>
      </vt:variant>
    </vt:vector>
  </HeadingPairs>
  <TitlesOfParts>
    <vt:vector size="17" baseType="lpstr">
      <vt:lpstr>DM2004</vt:lpstr>
      <vt:lpstr>REQUALIFICAÇÃO DA CALÇADA DA RINCHOA – RIO DE MOURO</vt:lpstr>
      <vt:lpstr>REQUALIFICAÇÃO DA CALÇADA DA RINCHOA – RIO DE MOURO</vt:lpstr>
      <vt:lpstr>REQUALIFICAÇÃO DA CALÇADA DA RINCHOA – RIO DE MOURO</vt:lpstr>
      <vt:lpstr>REQUALIFICAÇÃO DA CALÇADA DA RINCHOA – RIO DE MOURO</vt:lpstr>
      <vt:lpstr>REQUALIFICAÇÃO DA CALÇADA DA RINCHOA – RIO DE MOURO</vt:lpstr>
      <vt:lpstr>REQUALIFICAÇÃO DA CALÇADA DA RINCHOA – RIO DE MOURO</vt:lpstr>
      <vt:lpstr>REQUALIFICAÇÃO DA CALÇADA DA RINCHOA – RIO DE MOURO</vt:lpstr>
      <vt:lpstr>REQUALIFICAÇÃO DA CALÇADA DA RINCHOA – RIO DE MOURO</vt:lpstr>
      <vt:lpstr>REQUALIFICAÇÃO DA CALÇADA DA RINCHOA – RIO DE MOURO</vt:lpstr>
      <vt:lpstr>REQUALIFICAÇÃO DA CALÇADA DA RINCHOA – RIO DE MOURO</vt:lpstr>
      <vt:lpstr>REQUALIFICAÇÃO DA CALÇADA DA RINCHOA – RIO DE MOURO</vt:lpstr>
      <vt:lpstr>REQUALIFICAÇÃO DA CALÇADA DA RINCHOA – RIO DE MOURO</vt:lpstr>
      <vt:lpstr>REQUALIFICAÇÃO DA CALÇADA DA RINCHOA – RIO DE MOURO</vt:lpstr>
      <vt:lpstr>REQUALIFICAÇÃO DA CALÇADA DA RINCHOA – RIO DE MOURO</vt:lpstr>
      <vt:lpstr>REQUALIFICAÇÃO DA CALÇADA DA RINCHOA – RIO DE MOURO</vt:lpstr>
      <vt:lpstr>REQUALIFICAÇÃO DA CALÇADA DA RINCHOA – RIO DE MOURO</vt:lpstr>
    </vt:vector>
  </TitlesOfParts>
  <Company>Mecageste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Teleférico da Pena, Sintra</dc:title>
  <dc:creator>Joao Guerreiro</dc:creator>
  <cp:lastModifiedBy>Luís Miguel Dores Peyssonneau Nunes</cp:lastModifiedBy>
  <cp:revision>322</cp:revision>
  <cp:lastPrinted>2016-06-23T14:17:04Z</cp:lastPrinted>
  <dcterms:created xsi:type="dcterms:W3CDTF">2001-06-11T13:41:05Z</dcterms:created>
  <dcterms:modified xsi:type="dcterms:W3CDTF">2016-12-15T00:32:34Z</dcterms:modified>
</cp:coreProperties>
</file>